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Robo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italic.fntdata"/><Relationship Id="rId12" Type="http://schemas.openxmlformats.org/officeDocument/2006/relationships/slide" Target="slides/slide6.xml"/><Relationship Id="rId34" Type="http://schemas.openxmlformats.org/officeDocument/2006/relationships/font" Target="fonts/Roboto-bold.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Robo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0a23b659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0a23b659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0a23b659f0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0a23b659f0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0a23b659f0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0a23b659f0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0a23b659f0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0a23b659f0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0a23b659f0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0a23b659f0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0a23b659f0_1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0a23b659f0_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0a23b659f0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0a23b659f0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0a23b659f0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0a23b659f0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0a23b659f0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0a23b659f0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0a23b659f0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0a23b659f0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0a23b659f0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0a23b659f0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0a23b659f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0a23b659f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0a23b659f0_2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0a23b659f0_2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0a23b659f0_2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0a23b659f0_2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0a23b659f0_2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0a23b659f0_2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0a23b659f0_2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0a23b659f0_2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0a23b659f0_2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0a23b659f0_2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0a23b659f0_2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0a23b659f0_2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0a23b659f0_2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0a23b659f0_2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0a23b659f0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0a23b659f0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0a23b659f0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0a23b659f0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0a23b659f0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0a23b659f0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0a23b659f0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0a23b659f0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0a23b659f0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0a23b659f0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0a23b659f0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0a23b659f0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0a23b659f0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0a23b659f0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27.png"/><Relationship Id="rId5" Type="http://schemas.openxmlformats.org/officeDocument/2006/relationships/hyperlink" Target="https://docs.google.com/presentation/d/1WlREi20X20UEffSFI4F4cngDu2EvEcdmVAcN5_6gRQ4/edit#slide=id.gb792b67c7f_0_23"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33.png"/><Relationship Id="rId5" Type="http://schemas.openxmlformats.org/officeDocument/2006/relationships/hyperlink" Target="http://www.cs.umd.edu/~meesh/351/mount/lectures/lect14-heapsort-analysis-part.pdf"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35.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38.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hyperlink" Target="http://www.cs.umd.edu/~meesh/351/mount/lectures/lect14-heapsort-analysis-part.pdf"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39.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37.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40.png"/><Relationship Id="rId4" Type="http://schemas.openxmlformats.org/officeDocument/2006/relationships/image" Target="../media/image46.png"/><Relationship Id="rId5"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hyperlink" Target="https://en.wikipedia.org/wiki/Disjoint-set_data_structure#Disjoint-set_forests" TargetMode="External"/><Relationship Id="rId4" Type="http://schemas.openxmlformats.org/officeDocument/2006/relationships/hyperlink" Target="https://en.wikipedia.org/wiki/Disjoint-set_data_structure#Disjoint-set_forests" TargetMode="External"/><Relationship Id="rId5" Type="http://schemas.openxmlformats.org/officeDocument/2006/relationships/hyperlink" Target="https://en.wikipedia.org/wiki/Iterated_logarithm" TargetMode="External"/><Relationship Id="rId6" Type="http://schemas.openxmlformats.org/officeDocument/2006/relationships/image" Target="../media/image30.png"/><Relationship Id="rId7" Type="http://schemas.openxmlformats.org/officeDocument/2006/relationships/hyperlink" Target="https://blog.csdn.net/johnny901114/article/details/80721436"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hyperlink" Target="https://space.bilibili.com/21630984" TargetMode="External"/><Relationship Id="rId4" Type="http://schemas.openxmlformats.org/officeDocument/2006/relationships/hyperlink" Target="https://www.youtube.com/c/%E5%8F%A4%E5%9F%8E%E7%AE%97%E6%B3%95" TargetMode="External"/><Relationship Id="rId5" Type="http://schemas.openxmlformats.org/officeDocument/2006/relationships/image" Target="../media/image45.png"/><Relationship Id="rId6"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5.png"/><Relationship Id="rId6" Type="http://schemas.openxmlformats.org/officeDocument/2006/relationships/image" Target="../media/image17.png"/><Relationship Id="rId7"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9.png"/><Relationship Id="rId5" Type="http://schemas.openxmlformats.org/officeDocument/2006/relationships/image" Target="../media/image10.png"/><Relationship Id="rId6" Type="http://schemas.openxmlformats.org/officeDocument/2006/relationships/image" Target="../media/image9.png"/><Relationship Id="rId7"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4.png"/><Relationship Id="rId5"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8.png"/><Relationship Id="rId6" Type="http://schemas.openxmlformats.org/officeDocument/2006/relationships/image" Target="../media/image1.png"/><Relationship Id="rId7"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31.png"/><Relationship Id="rId4" Type="http://schemas.openxmlformats.org/officeDocument/2006/relationships/image" Target="../media/image34.png"/><Relationship Id="rId5" Type="http://schemas.openxmlformats.org/officeDocument/2006/relationships/hyperlink" Target="https://www.cnblogs.com/zhangchaoyang/articles/4508266.html"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5"/>
          <p:cNvSpPr txBox="1"/>
          <p:nvPr>
            <p:ph type="ctrTitle"/>
          </p:nvPr>
        </p:nvSpPr>
        <p:spPr>
          <a:xfrm>
            <a:off x="311700" y="744575"/>
            <a:ext cx="8520600" cy="1389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t>LeetCode 全系列速通 (五)</a:t>
            </a:r>
            <a:endParaRPr b="1"/>
          </a:p>
        </p:txBody>
      </p:sp>
      <p:sp>
        <p:nvSpPr>
          <p:cNvPr id="100" name="Google Shape;100;p25"/>
          <p:cNvSpPr txBox="1"/>
          <p:nvPr/>
        </p:nvSpPr>
        <p:spPr>
          <a:xfrm>
            <a:off x="6695400" y="4213350"/>
            <a:ext cx="190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你们的好朋友Eddie</a:t>
            </a:r>
            <a:endParaRPr/>
          </a:p>
        </p:txBody>
      </p:sp>
      <p:sp>
        <p:nvSpPr>
          <p:cNvPr id="101" name="Google Shape;101;p25"/>
          <p:cNvSpPr txBox="1"/>
          <p:nvPr/>
        </p:nvSpPr>
        <p:spPr>
          <a:xfrm>
            <a:off x="2798100" y="2370825"/>
            <a:ext cx="45726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rgbClr val="434343"/>
                </a:solidFill>
              </a:rPr>
              <a:t>13</a:t>
            </a:r>
            <a:r>
              <a:rPr lang="en" sz="2200">
                <a:solidFill>
                  <a:srgbClr val="434343"/>
                </a:solidFill>
              </a:rPr>
              <a:t>. </a:t>
            </a:r>
            <a:r>
              <a:rPr lang="en" sz="2200">
                <a:solidFill>
                  <a:srgbClr val="434343"/>
                </a:solidFill>
              </a:rPr>
              <a:t>字典树 (</a:t>
            </a:r>
            <a:r>
              <a:rPr lang="en" sz="2200">
                <a:solidFill>
                  <a:srgbClr val="434343"/>
                </a:solidFill>
              </a:rPr>
              <a:t>Trie)</a:t>
            </a:r>
            <a:endParaRPr sz="2200">
              <a:solidFill>
                <a:srgbClr val="434343"/>
              </a:solidFill>
            </a:endParaRPr>
          </a:p>
          <a:p>
            <a:pPr indent="0" lvl="0" marL="0" rtl="0" algn="l">
              <a:spcBef>
                <a:spcPts val="0"/>
              </a:spcBef>
              <a:spcAft>
                <a:spcPts val="0"/>
              </a:spcAft>
              <a:buNone/>
            </a:pPr>
            <a:r>
              <a:rPr lang="en" sz="2200">
                <a:solidFill>
                  <a:srgbClr val="434343"/>
                </a:solidFill>
              </a:rPr>
              <a:t>14. </a:t>
            </a:r>
            <a:r>
              <a:rPr lang="en" sz="2200">
                <a:solidFill>
                  <a:srgbClr val="434343"/>
                </a:solidFill>
              </a:rPr>
              <a:t>堆 (</a:t>
            </a:r>
            <a:r>
              <a:rPr lang="en" sz="2200">
                <a:solidFill>
                  <a:srgbClr val="434343"/>
                </a:solidFill>
              </a:rPr>
              <a:t>Heap)</a:t>
            </a:r>
            <a:endParaRPr sz="2200">
              <a:solidFill>
                <a:srgbClr val="434343"/>
              </a:solidFill>
            </a:endParaRPr>
          </a:p>
          <a:p>
            <a:pPr indent="0" lvl="0" marL="0" rtl="0" algn="l">
              <a:spcBef>
                <a:spcPts val="0"/>
              </a:spcBef>
              <a:spcAft>
                <a:spcPts val="0"/>
              </a:spcAft>
              <a:buNone/>
            </a:pPr>
            <a:r>
              <a:rPr lang="en" sz="2200">
                <a:solidFill>
                  <a:srgbClr val="434343"/>
                </a:solidFill>
              </a:rPr>
              <a:t>15. </a:t>
            </a:r>
            <a:r>
              <a:rPr lang="en" sz="2200">
                <a:solidFill>
                  <a:srgbClr val="434343"/>
                </a:solidFill>
              </a:rPr>
              <a:t>并查集</a:t>
            </a:r>
            <a:r>
              <a:rPr lang="en" sz="2200">
                <a:solidFill>
                  <a:srgbClr val="434343"/>
                </a:solidFill>
              </a:rPr>
              <a:t> (Union Find)</a:t>
            </a:r>
            <a:endParaRPr sz="2200">
              <a:solidFill>
                <a:srgbClr val="43434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p:txBody>
      </p:sp>
      <p:sp>
        <p:nvSpPr>
          <p:cNvPr id="184" name="Google Shape;184;p34"/>
          <p:cNvSpPr txBox="1"/>
          <p:nvPr>
            <p:ph idx="1" type="body"/>
          </p:nvPr>
        </p:nvSpPr>
        <p:spPr>
          <a:xfrm>
            <a:off x="150100" y="1152475"/>
            <a:ext cx="51837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b="1" lang="en">
                <a:solidFill>
                  <a:srgbClr val="FF0000"/>
                </a:solidFill>
              </a:rPr>
              <a:t>高频，常考，必会</a:t>
            </a:r>
            <a:r>
              <a:rPr lang="en"/>
              <a:t>，电面经常！</a:t>
            </a:r>
            <a:endParaRPr/>
          </a:p>
          <a:p>
            <a:pPr indent="-342900" lvl="0" marL="457200" rtl="0" algn="l">
              <a:spcBef>
                <a:spcPts val="0"/>
              </a:spcBef>
              <a:spcAft>
                <a:spcPts val="0"/>
              </a:spcAft>
              <a:buSzPts val="1800"/>
              <a:buAutoNum type="arabicPeriod"/>
            </a:pPr>
            <a:r>
              <a:rPr lang="en"/>
              <a:t>可以普通字典树，或者bitwise字典树</a:t>
            </a:r>
            <a:endParaRPr/>
          </a:p>
          <a:p>
            <a:pPr indent="-342900" lvl="0" marL="457200" rtl="0" algn="l">
              <a:spcBef>
                <a:spcPts val="0"/>
              </a:spcBef>
              <a:spcAft>
                <a:spcPts val="0"/>
              </a:spcAft>
              <a:buSzPts val="1800"/>
              <a:buAutoNum type="arabicPeriod"/>
            </a:pPr>
            <a:r>
              <a:rPr lang="en"/>
              <a:t>时间复杂度 建立Trie O(nk), n是单词数量，k是单词长度</a:t>
            </a:r>
            <a:br>
              <a:rPr lang="en"/>
            </a:br>
            <a:r>
              <a:rPr lang="en"/>
              <a:t>时间复杂度 搜索O(k), k是单词长度</a:t>
            </a:r>
            <a:endParaRPr/>
          </a:p>
          <a:p>
            <a:pPr indent="-342900" lvl="0" marL="457200" rtl="0" algn="l">
              <a:spcBef>
                <a:spcPts val="0"/>
              </a:spcBef>
              <a:spcAft>
                <a:spcPts val="0"/>
              </a:spcAft>
              <a:buSzPts val="1800"/>
              <a:buAutoNum type="arabicPeriod"/>
            </a:pPr>
            <a:r>
              <a:rPr lang="en"/>
              <a:t>空间优化可以用map代替array，缩点优化等</a:t>
            </a:r>
            <a:endParaRPr/>
          </a:p>
          <a:p>
            <a:pPr indent="-342900" lvl="0" marL="457200" rtl="0" algn="l">
              <a:spcBef>
                <a:spcPts val="0"/>
              </a:spcBef>
              <a:spcAft>
                <a:spcPts val="0"/>
              </a:spcAft>
              <a:buSzPts val="1800"/>
              <a:buAutoNum type="arabicPeriod"/>
            </a:pPr>
            <a:r>
              <a:rPr lang="en"/>
              <a:t>可以思考一下如果删除怎么写</a:t>
            </a:r>
            <a:endParaRPr/>
          </a:p>
        </p:txBody>
      </p:sp>
      <p:sp>
        <p:nvSpPr>
          <p:cNvPr id="185" name="Google Shape;185;p34"/>
          <p:cNvSpPr txBox="1"/>
          <p:nvPr/>
        </p:nvSpPr>
        <p:spPr>
          <a:xfrm>
            <a:off x="960675" y="3522400"/>
            <a:ext cx="2761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常用method</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addWord(String word)</a:t>
            </a:r>
            <a:endParaRPr/>
          </a:p>
          <a:p>
            <a:pPr indent="-317500" lvl="0" marL="457200" rtl="0" algn="l">
              <a:spcBef>
                <a:spcPts val="0"/>
              </a:spcBef>
              <a:spcAft>
                <a:spcPts val="0"/>
              </a:spcAft>
              <a:buSzPts val="1400"/>
              <a:buAutoNum type="arabicPeriod"/>
            </a:pPr>
            <a:r>
              <a:rPr lang="en"/>
              <a:t>search(String word)</a:t>
            </a:r>
            <a:endParaRPr/>
          </a:p>
          <a:p>
            <a:pPr indent="-317500" lvl="0" marL="457200" rtl="0" algn="l">
              <a:spcBef>
                <a:spcPts val="0"/>
              </a:spcBef>
              <a:spcAft>
                <a:spcPts val="0"/>
              </a:spcAft>
              <a:buSzPts val="1400"/>
              <a:buAutoNum type="arabicPeriod"/>
            </a:pPr>
            <a:r>
              <a:rPr lang="en"/>
              <a:t>searchPrefix(String prefix)</a:t>
            </a:r>
            <a:endParaRPr/>
          </a:p>
        </p:txBody>
      </p:sp>
      <p:pic>
        <p:nvPicPr>
          <p:cNvPr id="186" name="Google Shape;186;p34"/>
          <p:cNvPicPr preferRelativeResize="0"/>
          <p:nvPr/>
        </p:nvPicPr>
        <p:blipFill>
          <a:blip r:embed="rId3">
            <a:alphaModFix/>
          </a:blip>
          <a:stretch>
            <a:fillRect/>
          </a:stretch>
        </p:blipFill>
        <p:spPr>
          <a:xfrm>
            <a:off x="5195125" y="0"/>
            <a:ext cx="3948876" cy="4682099"/>
          </a:xfrm>
          <a:prstGeom prst="rect">
            <a:avLst/>
          </a:prstGeom>
          <a:noFill/>
          <a:ln>
            <a:noFill/>
          </a:ln>
        </p:spPr>
      </p:pic>
      <p:pic>
        <p:nvPicPr>
          <p:cNvPr id="187" name="Google Shape;187;p34"/>
          <p:cNvPicPr preferRelativeResize="0"/>
          <p:nvPr/>
        </p:nvPicPr>
        <p:blipFill>
          <a:blip r:embed="rId4">
            <a:alphaModFix/>
          </a:blip>
          <a:stretch>
            <a:fillRect/>
          </a:stretch>
        </p:blipFill>
        <p:spPr>
          <a:xfrm>
            <a:off x="3514676" y="3522400"/>
            <a:ext cx="1623552" cy="864901"/>
          </a:xfrm>
          <a:prstGeom prst="rect">
            <a:avLst/>
          </a:prstGeom>
          <a:noFill/>
          <a:ln>
            <a:noFill/>
          </a:ln>
        </p:spPr>
      </p:pic>
      <p:sp>
        <p:nvSpPr>
          <p:cNvPr id="188" name="Google Shape;188;p34"/>
          <p:cNvSpPr txBox="1"/>
          <p:nvPr/>
        </p:nvSpPr>
        <p:spPr>
          <a:xfrm>
            <a:off x="3229775" y="47036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5"/>
              </a:rPr>
              <a:t>基础数据结构(一) -- Trie</a:t>
            </a:r>
            <a:r>
              <a:rPr lang="en">
                <a:solidFill>
                  <a:schemeClr val="dk1"/>
                </a:solidFill>
              </a:rPr>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5"/>
          <p:cNvSpPr txBox="1"/>
          <p:nvPr>
            <p:ph type="title"/>
          </p:nvPr>
        </p:nvSpPr>
        <p:spPr>
          <a:xfrm>
            <a:off x="247525" y="215825"/>
            <a:ext cx="7297200" cy="1008300"/>
          </a:xfrm>
          <a:prstGeom prst="rect">
            <a:avLst/>
          </a:prstGeom>
        </p:spPr>
        <p:txBody>
          <a:bodyPr anchorCtr="0" anchor="t" bIns="91425" lIns="91425" spcFirstLastPara="1" rIns="91425" wrap="square" tIns="91425">
            <a:noAutofit/>
          </a:bodyPr>
          <a:lstStyle/>
          <a:p>
            <a:pPr indent="0" lvl="0" marL="0" rtl="0" algn="l">
              <a:lnSpc>
                <a:spcPct val="115000"/>
              </a:lnSpc>
              <a:spcBef>
                <a:spcPts val="2400"/>
              </a:spcBef>
              <a:spcAft>
                <a:spcPts val="0"/>
              </a:spcAft>
              <a:buNone/>
            </a:pPr>
            <a:r>
              <a:t/>
            </a:r>
            <a:endParaRPr>
              <a:solidFill>
                <a:schemeClr val="dk2"/>
              </a:solidFill>
            </a:endParaRPr>
          </a:p>
          <a:p>
            <a:pPr indent="0" lvl="0" marL="0" rtl="0" algn="l">
              <a:lnSpc>
                <a:spcPct val="115000"/>
              </a:lnSpc>
              <a:spcBef>
                <a:spcPts val="2400"/>
              </a:spcBef>
              <a:spcAft>
                <a:spcPts val="600"/>
              </a:spcAft>
              <a:buClr>
                <a:schemeClr val="dk1"/>
              </a:buClr>
              <a:buSzPts val="1100"/>
              <a:buFont typeface="Arial"/>
              <a:buNone/>
            </a:pPr>
            <a:r>
              <a:t/>
            </a:r>
            <a:endParaRPr>
              <a:solidFill>
                <a:schemeClr val="dk2"/>
              </a:solidFill>
            </a:endParaRPr>
          </a:p>
        </p:txBody>
      </p:sp>
      <p:sp>
        <p:nvSpPr>
          <p:cNvPr id="194" name="Google Shape;194;p35"/>
          <p:cNvSpPr txBox="1"/>
          <p:nvPr>
            <p:ph idx="1" type="body"/>
          </p:nvPr>
        </p:nvSpPr>
        <p:spPr>
          <a:xfrm>
            <a:off x="155825" y="1033250"/>
            <a:ext cx="5078400" cy="386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(Binary) Heap is a special case of balanced binary tree data structure where the root-node key is compared with its children and arranged accordingly.</a:t>
            </a:r>
            <a:endParaRPr sz="1900"/>
          </a:p>
          <a:p>
            <a:pPr indent="0" lvl="0" marL="0" rtl="0" algn="l">
              <a:spcBef>
                <a:spcPts val="1600"/>
              </a:spcBef>
              <a:spcAft>
                <a:spcPts val="0"/>
              </a:spcAft>
              <a:buNone/>
            </a:pPr>
            <a:r>
              <a:rPr lang="en" sz="1900"/>
              <a:t>Min-Heap − Where the value of the root node is less than or equal to either of its children.</a:t>
            </a:r>
            <a:endParaRPr sz="1900"/>
          </a:p>
          <a:p>
            <a:pPr indent="0" lvl="0" marL="0" rtl="0" algn="l">
              <a:spcBef>
                <a:spcPts val="1600"/>
              </a:spcBef>
              <a:spcAft>
                <a:spcPts val="1600"/>
              </a:spcAft>
              <a:buNone/>
            </a:pPr>
            <a:r>
              <a:rPr lang="en" sz="1900"/>
              <a:t>Max-Heap − Where the value of the root node is greater than or equal to either of its children.</a:t>
            </a:r>
            <a:endParaRPr sz="1900"/>
          </a:p>
        </p:txBody>
      </p:sp>
      <p:sp>
        <p:nvSpPr>
          <p:cNvPr id="195" name="Google Shape;195;p35"/>
          <p:cNvSpPr txBox="1"/>
          <p:nvPr/>
        </p:nvSpPr>
        <p:spPr>
          <a:xfrm>
            <a:off x="247525" y="411875"/>
            <a:ext cx="5280900" cy="6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t>Heap Definition</a:t>
            </a:r>
            <a:endParaRPr b="1" sz="2600"/>
          </a:p>
        </p:txBody>
      </p:sp>
      <p:pic>
        <p:nvPicPr>
          <p:cNvPr id="196" name="Google Shape;196;p35"/>
          <p:cNvPicPr preferRelativeResize="0"/>
          <p:nvPr/>
        </p:nvPicPr>
        <p:blipFill rotWithShape="1">
          <a:blip r:embed="rId3">
            <a:alphaModFix/>
          </a:blip>
          <a:srcRect b="37725" l="0" r="0" t="0"/>
          <a:stretch/>
        </p:blipFill>
        <p:spPr>
          <a:xfrm>
            <a:off x="5480800" y="-5"/>
            <a:ext cx="3534850" cy="2250950"/>
          </a:xfrm>
          <a:prstGeom prst="rect">
            <a:avLst/>
          </a:prstGeom>
          <a:noFill/>
          <a:ln>
            <a:noFill/>
          </a:ln>
        </p:spPr>
      </p:pic>
      <p:pic>
        <p:nvPicPr>
          <p:cNvPr id="197" name="Google Shape;197;p35"/>
          <p:cNvPicPr preferRelativeResize="0"/>
          <p:nvPr/>
        </p:nvPicPr>
        <p:blipFill>
          <a:blip r:embed="rId4">
            <a:alphaModFix/>
          </a:blip>
          <a:stretch>
            <a:fillRect/>
          </a:stretch>
        </p:blipFill>
        <p:spPr>
          <a:xfrm>
            <a:off x="6151900" y="3190425"/>
            <a:ext cx="2346449" cy="1953075"/>
          </a:xfrm>
          <a:prstGeom prst="rect">
            <a:avLst/>
          </a:prstGeom>
          <a:noFill/>
          <a:ln>
            <a:noFill/>
          </a:ln>
        </p:spPr>
      </p:pic>
      <p:pic>
        <p:nvPicPr>
          <p:cNvPr id="198" name="Google Shape;198;p35"/>
          <p:cNvPicPr preferRelativeResize="0"/>
          <p:nvPr/>
        </p:nvPicPr>
        <p:blipFill rotWithShape="1">
          <a:blip r:embed="rId3">
            <a:alphaModFix/>
          </a:blip>
          <a:srcRect b="0" l="0" r="0" t="72104"/>
          <a:stretch/>
        </p:blipFill>
        <p:spPr>
          <a:xfrm>
            <a:off x="5609150" y="2250941"/>
            <a:ext cx="3534850" cy="1008300"/>
          </a:xfrm>
          <a:prstGeom prst="rect">
            <a:avLst/>
          </a:prstGeom>
          <a:noFill/>
          <a:ln>
            <a:noFill/>
          </a:ln>
        </p:spPr>
      </p:pic>
      <p:sp>
        <p:nvSpPr>
          <p:cNvPr id="199" name="Google Shape;199;p35"/>
          <p:cNvSpPr txBox="1"/>
          <p:nvPr/>
        </p:nvSpPr>
        <p:spPr>
          <a:xfrm>
            <a:off x="4044500" y="4286075"/>
            <a:ext cx="2178300" cy="6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FF0000"/>
                </a:solidFill>
              </a:rPr>
              <a:t>This is important -&gt;</a:t>
            </a:r>
            <a:endParaRPr b="1" sz="1600">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t>Heapify</a:t>
            </a:r>
            <a:r>
              <a:rPr lang="en" sz="3000"/>
              <a:t> </a:t>
            </a:r>
            <a:r>
              <a:rPr b="1" lang="en" sz="2600"/>
              <a:t>Definition</a:t>
            </a:r>
            <a:endParaRPr sz="3000"/>
          </a:p>
        </p:txBody>
      </p:sp>
      <p:sp>
        <p:nvSpPr>
          <p:cNvPr id="205" name="Google Shape;205;p36"/>
          <p:cNvSpPr txBox="1"/>
          <p:nvPr>
            <p:ph idx="1" type="body"/>
          </p:nvPr>
        </p:nvSpPr>
        <p:spPr>
          <a:xfrm>
            <a:off x="265050" y="1152475"/>
            <a:ext cx="4419300" cy="3748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500">
                <a:solidFill>
                  <a:schemeClr val="dk1"/>
                </a:solidFill>
                <a:highlight>
                  <a:srgbClr val="FFFFFF"/>
                </a:highlight>
                <a:latin typeface="Courier New"/>
                <a:ea typeface="Courier New"/>
                <a:cs typeface="Courier New"/>
                <a:sym typeface="Courier New"/>
              </a:rPr>
              <a:t>HEAPIFY</a:t>
            </a:r>
            <a:r>
              <a:rPr lang="en" sz="1700">
                <a:solidFill>
                  <a:schemeClr val="dk1"/>
                </a:solidFill>
                <a:highlight>
                  <a:srgbClr val="FFFFFF"/>
                </a:highlight>
              </a:rPr>
              <a:t> is an important subroutine for manipulating heaps. Its inputs are an array </a:t>
            </a:r>
            <a:r>
              <a:rPr i="1" lang="en" sz="1700">
                <a:solidFill>
                  <a:schemeClr val="dk1"/>
                </a:solidFill>
                <a:highlight>
                  <a:srgbClr val="FFFFFF"/>
                </a:highlight>
              </a:rPr>
              <a:t>A</a:t>
            </a:r>
            <a:r>
              <a:rPr lang="en" sz="1700">
                <a:solidFill>
                  <a:schemeClr val="dk1"/>
                </a:solidFill>
                <a:highlight>
                  <a:srgbClr val="FFFFFF"/>
                </a:highlight>
              </a:rPr>
              <a:t> and an index </a:t>
            </a:r>
            <a:r>
              <a:rPr i="1" lang="en" sz="1700">
                <a:solidFill>
                  <a:schemeClr val="dk1"/>
                </a:solidFill>
                <a:highlight>
                  <a:srgbClr val="FFFFFF"/>
                </a:highlight>
              </a:rPr>
              <a:t>i</a:t>
            </a:r>
            <a:r>
              <a:rPr lang="en" sz="1700">
                <a:solidFill>
                  <a:schemeClr val="dk1"/>
                </a:solidFill>
                <a:highlight>
                  <a:srgbClr val="FFFFFF"/>
                </a:highlight>
              </a:rPr>
              <a:t> into the array. When </a:t>
            </a:r>
            <a:r>
              <a:rPr lang="en" sz="1500">
                <a:solidFill>
                  <a:schemeClr val="dk1"/>
                </a:solidFill>
                <a:highlight>
                  <a:srgbClr val="FFFFFF"/>
                </a:highlight>
                <a:latin typeface="Courier New"/>
                <a:ea typeface="Courier New"/>
                <a:cs typeface="Courier New"/>
                <a:sym typeface="Courier New"/>
              </a:rPr>
              <a:t>HEAPIFY</a:t>
            </a:r>
            <a:r>
              <a:rPr lang="en" sz="1700">
                <a:solidFill>
                  <a:schemeClr val="dk1"/>
                </a:solidFill>
                <a:highlight>
                  <a:srgbClr val="FFFFFF"/>
                </a:highlight>
              </a:rPr>
              <a:t> is called, it is assumed that the binary trees rooted at </a:t>
            </a:r>
            <a:r>
              <a:rPr lang="en" sz="1500">
                <a:solidFill>
                  <a:schemeClr val="dk1"/>
                </a:solidFill>
                <a:highlight>
                  <a:srgbClr val="FFFFFF"/>
                </a:highlight>
                <a:latin typeface="Courier New"/>
                <a:ea typeface="Courier New"/>
                <a:cs typeface="Courier New"/>
                <a:sym typeface="Courier New"/>
              </a:rPr>
              <a:t>LEFT</a:t>
            </a:r>
            <a:r>
              <a:rPr lang="en" sz="1700">
                <a:solidFill>
                  <a:schemeClr val="dk1"/>
                </a:solidFill>
                <a:highlight>
                  <a:srgbClr val="FFFFFF"/>
                </a:highlight>
              </a:rPr>
              <a:t>(</a:t>
            </a:r>
            <a:r>
              <a:rPr i="1" lang="en" sz="1700">
                <a:solidFill>
                  <a:schemeClr val="dk1"/>
                </a:solidFill>
                <a:highlight>
                  <a:srgbClr val="FFFFFF"/>
                </a:highlight>
              </a:rPr>
              <a:t>i</a:t>
            </a:r>
            <a:r>
              <a:rPr lang="en" sz="1700">
                <a:solidFill>
                  <a:schemeClr val="dk1"/>
                </a:solidFill>
                <a:highlight>
                  <a:srgbClr val="FFFFFF"/>
                </a:highlight>
              </a:rPr>
              <a:t>) and </a:t>
            </a:r>
            <a:r>
              <a:rPr lang="en" sz="1500">
                <a:solidFill>
                  <a:schemeClr val="dk1"/>
                </a:solidFill>
                <a:highlight>
                  <a:srgbClr val="FFFFFF"/>
                </a:highlight>
                <a:latin typeface="Courier New"/>
                <a:ea typeface="Courier New"/>
                <a:cs typeface="Courier New"/>
                <a:sym typeface="Courier New"/>
              </a:rPr>
              <a:t>RIGHT</a:t>
            </a:r>
            <a:r>
              <a:rPr lang="en" sz="1700">
                <a:solidFill>
                  <a:schemeClr val="dk1"/>
                </a:solidFill>
                <a:highlight>
                  <a:srgbClr val="FFFFFF"/>
                </a:highlight>
              </a:rPr>
              <a:t>(</a:t>
            </a:r>
            <a:r>
              <a:rPr i="1" lang="en" sz="1700">
                <a:solidFill>
                  <a:schemeClr val="dk1"/>
                </a:solidFill>
                <a:highlight>
                  <a:srgbClr val="FFFFFF"/>
                </a:highlight>
              </a:rPr>
              <a:t>i</a:t>
            </a:r>
            <a:r>
              <a:rPr lang="en" sz="1700">
                <a:solidFill>
                  <a:schemeClr val="dk1"/>
                </a:solidFill>
                <a:highlight>
                  <a:srgbClr val="FFFFFF"/>
                </a:highlight>
              </a:rPr>
              <a:t>) are heaps, but that </a:t>
            </a:r>
            <a:r>
              <a:rPr i="1" lang="en" sz="1700">
                <a:solidFill>
                  <a:schemeClr val="dk1"/>
                </a:solidFill>
                <a:highlight>
                  <a:srgbClr val="FFFFFF"/>
                </a:highlight>
              </a:rPr>
              <a:t>A</a:t>
            </a:r>
            <a:r>
              <a:rPr lang="en" sz="1700">
                <a:solidFill>
                  <a:schemeClr val="dk1"/>
                </a:solidFill>
                <a:highlight>
                  <a:srgbClr val="FFFFFF"/>
                </a:highlight>
              </a:rPr>
              <a:t>[</a:t>
            </a:r>
            <a:r>
              <a:rPr i="1" lang="en" sz="1700">
                <a:solidFill>
                  <a:schemeClr val="dk1"/>
                </a:solidFill>
                <a:highlight>
                  <a:srgbClr val="FFFFFF"/>
                </a:highlight>
              </a:rPr>
              <a:t>i</a:t>
            </a:r>
            <a:r>
              <a:rPr lang="en" sz="1700">
                <a:solidFill>
                  <a:schemeClr val="dk1"/>
                </a:solidFill>
                <a:highlight>
                  <a:srgbClr val="FFFFFF"/>
                </a:highlight>
              </a:rPr>
              <a:t>] may be smaller than its children, thus violating the heap property (7.1). The function of </a:t>
            </a:r>
            <a:r>
              <a:rPr lang="en" sz="1500">
                <a:solidFill>
                  <a:schemeClr val="dk1"/>
                </a:solidFill>
                <a:highlight>
                  <a:srgbClr val="FFFFFF"/>
                </a:highlight>
                <a:latin typeface="Courier New"/>
                <a:ea typeface="Courier New"/>
                <a:cs typeface="Courier New"/>
                <a:sym typeface="Courier New"/>
              </a:rPr>
              <a:t>HEAPIFY</a:t>
            </a:r>
            <a:r>
              <a:rPr lang="en" sz="1700">
                <a:solidFill>
                  <a:schemeClr val="dk1"/>
                </a:solidFill>
                <a:highlight>
                  <a:srgbClr val="FFFFFF"/>
                </a:highlight>
              </a:rPr>
              <a:t> is to let the value at </a:t>
            </a:r>
            <a:r>
              <a:rPr i="1" lang="en" sz="1700">
                <a:solidFill>
                  <a:schemeClr val="dk1"/>
                </a:solidFill>
                <a:highlight>
                  <a:srgbClr val="FFFFFF"/>
                </a:highlight>
              </a:rPr>
              <a:t>A</a:t>
            </a:r>
            <a:r>
              <a:rPr lang="en" sz="1700">
                <a:solidFill>
                  <a:schemeClr val="dk1"/>
                </a:solidFill>
                <a:highlight>
                  <a:srgbClr val="FFFFFF"/>
                </a:highlight>
              </a:rPr>
              <a:t>[</a:t>
            </a:r>
            <a:r>
              <a:rPr i="1" lang="en" sz="1700">
                <a:solidFill>
                  <a:schemeClr val="dk1"/>
                </a:solidFill>
                <a:highlight>
                  <a:srgbClr val="FFFFFF"/>
                </a:highlight>
              </a:rPr>
              <a:t>i</a:t>
            </a:r>
            <a:r>
              <a:rPr lang="en" sz="1700">
                <a:solidFill>
                  <a:schemeClr val="dk1"/>
                </a:solidFill>
                <a:highlight>
                  <a:srgbClr val="FFFFFF"/>
                </a:highlight>
              </a:rPr>
              <a:t>] "float down" in the heap so that the subtree rooted at index </a:t>
            </a:r>
            <a:r>
              <a:rPr i="1" lang="en" sz="1700">
                <a:solidFill>
                  <a:schemeClr val="dk1"/>
                </a:solidFill>
                <a:highlight>
                  <a:srgbClr val="FFFFFF"/>
                </a:highlight>
              </a:rPr>
              <a:t>i</a:t>
            </a:r>
            <a:r>
              <a:rPr lang="en" sz="1700">
                <a:solidFill>
                  <a:schemeClr val="dk1"/>
                </a:solidFill>
                <a:highlight>
                  <a:srgbClr val="FFFFFF"/>
                </a:highlight>
              </a:rPr>
              <a:t> becomes a heap.</a:t>
            </a:r>
            <a:endParaRPr sz="2300"/>
          </a:p>
        </p:txBody>
      </p:sp>
      <p:pic>
        <p:nvPicPr>
          <p:cNvPr id="206" name="Google Shape;206;p36"/>
          <p:cNvPicPr preferRelativeResize="0"/>
          <p:nvPr/>
        </p:nvPicPr>
        <p:blipFill>
          <a:blip r:embed="rId3">
            <a:alphaModFix/>
          </a:blip>
          <a:stretch>
            <a:fillRect/>
          </a:stretch>
        </p:blipFill>
        <p:spPr>
          <a:xfrm>
            <a:off x="4989150" y="0"/>
            <a:ext cx="4154851" cy="3074431"/>
          </a:xfrm>
          <a:prstGeom prst="rect">
            <a:avLst/>
          </a:prstGeom>
          <a:noFill/>
          <a:ln>
            <a:noFill/>
          </a:ln>
        </p:spPr>
      </p:pic>
      <p:sp>
        <p:nvSpPr>
          <p:cNvPr id="207" name="Google Shape;207;p36"/>
          <p:cNvSpPr/>
          <p:nvPr/>
        </p:nvSpPr>
        <p:spPr>
          <a:xfrm>
            <a:off x="4878750" y="514650"/>
            <a:ext cx="503400" cy="25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6"/>
          <p:cNvSpPr/>
          <p:nvPr/>
        </p:nvSpPr>
        <p:spPr>
          <a:xfrm>
            <a:off x="5382150" y="2870675"/>
            <a:ext cx="251700" cy="5034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6"/>
          <p:cNvSpPr/>
          <p:nvPr/>
        </p:nvSpPr>
        <p:spPr>
          <a:xfrm>
            <a:off x="7311400" y="114825"/>
            <a:ext cx="251700" cy="5034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0" name="Google Shape;210;p36"/>
          <p:cNvPicPr preferRelativeResize="0"/>
          <p:nvPr/>
        </p:nvPicPr>
        <p:blipFill>
          <a:blip r:embed="rId4">
            <a:alphaModFix/>
          </a:blip>
          <a:stretch>
            <a:fillRect/>
          </a:stretch>
        </p:blipFill>
        <p:spPr>
          <a:xfrm>
            <a:off x="5714090" y="2870675"/>
            <a:ext cx="3429910" cy="2272825"/>
          </a:xfrm>
          <a:prstGeom prst="rect">
            <a:avLst/>
          </a:prstGeom>
          <a:noFill/>
          <a:ln>
            <a:noFill/>
          </a:ln>
        </p:spPr>
      </p:pic>
      <p:sp>
        <p:nvSpPr>
          <p:cNvPr id="211" name="Google Shape;211;p36"/>
          <p:cNvSpPr txBox="1"/>
          <p:nvPr/>
        </p:nvSpPr>
        <p:spPr>
          <a:xfrm>
            <a:off x="330300" y="4419950"/>
            <a:ext cx="5052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 sz="1800">
                <a:solidFill>
                  <a:schemeClr val="dk2"/>
                </a:solidFill>
              </a:rPr>
              <a:t> </a:t>
            </a:r>
            <a:r>
              <a:rPr lang="en" sz="1800" u="sng">
                <a:solidFill>
                  <a:schemeClr val="accent5"/>
                </a:solidFill>
                <a:hlinkClick r:id="rId5">
                  <a:extLst>
                    <a:ext uri="{A12FA001-AC4F-418D-AE19-62706E023703}">
                      <ahyp:hlinkClr val="tx"/>
                    </a:ext>
                  </a:extLst>
                </a:hlinkClick>
              </a:rPr>
              <a:t>Lecture 14: HeapSort Analysis and Partitioning</a:t>
            </a:r>
            <a:r>
              <a:rPr lang="en" sz="1800">
                <a:solidFill>
                  <a:schemeClr val="dk2"/>
                </a:solidFill>
              </a:rPr>
              <a: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37"/>
          <p:cNvPicPr preferRelativeResize="0"/>
          <p:nvPr/>
        </p:nvPicPr>
        <p:blipFill>
          <a:blip r:embed="rId3">
            <a:alphaModFix/>
          </a:blip>
          <a:stretch>
            <a:fillRect/>
          </a:stretch>
        </p:blipFill>
        <p:spPr>
          <a:xfrm>
            <a:off x="0" y="0"/>
            <a:ext cx="3682683" cy="5143499"/>
          </a:xfrm>
          <a:prstGeom prst="rect">
            <a:avLst/>
          </a:prstGeom>
          <a:noFill/>
          <a:ln>
            <a:noFill/>
          </a:ln>
        </p:spPr>
      </p:pic>
      <p:pic>
        <p:nvPicPr>
          <p:cNvPr id="217" name="Google Shape;217;p37"/>
          <p:cNvPicPr preferRelativeResize="0"/>
          <p:nvPr/>
        </p:nvPicPr>
        <p:blipFill>
          <a:blip r:embed="rId4">
            <a:alphaModFix/>
          </a:blip>
          <a:stretch>
            <a:fillRect/>
          </a:stretch>
        </p:blipFill>
        <p:spPr>
          <a:xfrm>
            <a:off x="4318334" y="0"/>
            <a:ext cx="4825664" cy="51435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38"/>
          <p:cNvPicPr preferRelativeResize="0"/>
          <p:nvPr/>
        </p:nvPicPr>
        <p:blipFill>
          <a:blip r:embed="rId3">
            <a:alphaModFix/>
          </a:blip>
          <a:stretch>
            <a:fillRect/>
          </a:stretch>
        </p:blipFill>
        <p:spPr>
          <a:xfrm>
            <a:off x="3215075" y="0"/>
            <a:ext cx="5928924" cy="4703075"/>
          </a:xfrm>
          <a:prstGeom prst="rect">
            <a:avLst/>
          </a:prstGeom>
          <a:noFill/>
          <a:ln>
            <a:noFill/>
          </a:ln>
        </p:spPr>
      </p:pic>
      <p:pic>
        <p:nvPicPr>
          <p:cNvPr id="223" name="Google Shape;223;p38"/>
          <p:cNvPicPr preferRelativeResize="0"/>
          <p:nvPr/>
        </p:nvPicPr>
        <p:blipFill>
          <a:blip r:embed="rId4">
            <a:alphaModFix/>
          </a:blip>
          <a:stretch>
            <a:fillRect/>
          </a:stretch>
        </p:blipFill>
        <p:spPr>
          <a:xfrm>
            <a:off x="0" y="0"/>
            <a:ext cx="3258550" cy="47607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9"/>
          <p:cNvSpPr txBox="1"/>
          <p:nvPr/>
        </p:nvSpPr>
        <p:spPr>
          <a:xfrm>
            <a:off x="298825" y="245400"/>
            <a:ext cx="5651100" cy="110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0000"/>
                </a:solidFill>
              </a:rPr>
              <a:t>Let’s build an application using min</a:t>
            </a:r>
            <a:r>
              <a:rPr lang="en" sz="2800"/>
              <a:t>H</a:t>
            </a:r>
            <a:r>
              <a:rPr lang="en" sz="2800">
                <a:solidFill>
                  <a:srgbClr val="000000"/>
                </a:solidFill>
              </a:rPr>
              <a:t>eap -- PriorityQueue</a:t>
            </a:r>
            <a:endParaRPr sz="2800">
              <a:solidFill>
                <a:srgbClr val="000000"/>
              </a:solidFill>
            </a:endParaRPr>
          </a:p>
        </p:txBody>
      </p:sp>
      <p:sp>
        <p:nvSpPr>
          <p:cNvPr id="229" name="Google Shape;229;p39"/>
          <p:cNvSpPr txBox="1"/>
          <p:nvPr/>
        </p:nvSpPr>
        <p:spPr>
          <a:xfrm>
            <a:off x="128775" y="1261950"/>
            <a:ext cx="2588700" cy="366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595959"/>
                </a:solidFill>
              </a:rPr>
              <a:t>Method: </a:t>
            </a:r>
            <a:endParaRPr sz="1800">
              <a:solidFill>
                <a:srgbClr val="595959"/>
              </a:solidFill>
            </a:endParaRPr>
          </a:p>
          <a:p>
            <a:pPr indent="0" lvl="0" marL="0" rtl="0" algn="l">
              <a:lnSpc>
                <a:spcPct val="115000"/>
              </a:lnSpc>
              <a:spcBef>
                <a:spcPts val="1600"/>
              </a:spcBef>
              <a:spcAft>
                <a:spcPts val="0"/>
              </a:spcAft>
              <a:buNone/>
            </a:pPr>
            <a:r>
              <a:rPr lang="en" sz="1800">
                <a:solidFill>
                  <a:srgbClr val="595959"/>
                </a:solidFill>
              </a:rPr>
              <a:t>offer() : add number</a:t>
            </a:r>
            <a:endParaRPr sz="1800">
              <a:solidFill>
                <a:srgbClr val="595959"/>
              </a:solidFill>
            </a:endParaRPr>
          </a:p>
          <a:p>
            <a:pPr indent="0" lvl="0" marL="0" rtl="0" algn="l">
              <a:lnSpc>
                <a:spcPct val="115000"/>
              </a:lnSpc>
              <a:spcBef>
                <a:spcPts val="1600"/>
              </a:spcBef>
              <a:spcAft>
                <a:spcPts val="0"/>
              </a:spcAft>
              <a:buNone/>
            </a:pPr>
            <a:r>
              <a:rPr lang="en" sz="1800">
                <a:solidFill>
                  <a:srgbClr val="595959"/>
                </a:solidFill>
              </a:rPr>
              <a:t>poll() : get and remove the minimal number from pq</a:t>
            </a:r>
            <a:endParaRPr sz="1800">
              <a:solidFill>
                <a:srgbClr val="595959"/>
              </a:solidFill>
            </a:endParaRPr>
          </a:p>
          <a:p>
            <a:pPr indent="0" lvl="0" marL="0" rtl="0" algn="l">
              <a:lnSpc>
                <a:spcPct val="115000"/>
              </a:lnSpc>
              <a:spcBef>
                <a:spcPts val="1600"/>
              </a:spcBef>
              <a:spcAft>
                <a:spcPts val="1600"/>
              </a:spcAft>
              <a:buNone/>
            </a:pPr>
            <a:r>
              <a:rPr lang="en" sz="1800">
                <a:solidFill>
                  <a:srgbClr val="595959"/>
                </a:solidFill>
              </a:rPr>
              <a:t>peek() : get the minimal number from pq</a:t>
            </a:r>
            <a:endParaRPr sz="1800">
              <a:solidFill>
                <a:srgbClr val="595959"/>
              </a:solidFill>
            </a:endParaRPr>
          </a:p>
        </p:txBody>
      </p:sp>
      <p:pic>
        <p:nvPicPr>
          <p:cNvPr id="230" name="Google Shape;230;p39"/>
          <p:cNvPicPr preferRelativeResize="0"/>
          <p:nvPr/>
        </p:nvPicPr>
        <p:blipFill rotWithShape="1">
          <a:blip r:embed="rId3">
            <a:alphaModFix/>
          </a:blip>
          <a:srcRect b="0" l="0" r="7270" t="0"/>
          <a:stretch/>
        </p:blipFill>
        <p:spPr>
          <a:xfrm>
            <a:off x="2653075" y="1293438"/>
            <a:ext cx="3032951" cy="3466024"/>
          </a:xfrm>
          <a:prstGeom prst="rect">
            <a:avLst/>
          </a:prstGeom>
          <a:noFill/>
          <a:ln>
            <a:noFill/>
          </a:ln>
        </p:spPr>
      </p:pic>
      <p:pic>
        <p:nvPicPr>
          <p:cNvPr id="231" name="Google Shape;231;p39"/>
          <p:cNvPicPr preferRelativeResize="0"/>
          <p:nvPr/>
        </p:nvPicPr>
        <p:blipFill>
          <a:blip r:embed="rId4">
            <a:alphaModFix/>
          </a:blip>
          <a:stretch>
            <a:fillRect/>
          </a:stretch>
        </p:blipFill>
        <p:spPr>
          <a:xfrm>
            <a:off x="5831450" y="1261950"/>
            <a:ext cx="3312549" cy="35290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Heap Summary -- about time complexity</a:t>
            </a:r>
            <a:endParaRPr/>
          </a:p>
        </p:txBody>
      </p:sp>
      <p:sp>
        <p:nvSpPr>
          <p:cNvPr id="237" name="Google Shape;237;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peekMax() or peekMin()</a:t>
            </a:r>
            <a:r>
              <a:rPr lang="en"/>
              <a:t>, depends on which heap you implement, takes O(1)</a:t>
            </a:r>
            <a:endParaRPr/>
          </a:p>
          <a:p>
            <a:pPr indent="0" lvl="0" marL="0" rtl="0" algn="l">
              <a:spcBef>
                <a:spcPts val="1600"/>
              </a:spcBef>
              <a:spcAft>
                <a:spcPts val="0"/>
              </a:spcAft>
              <a:buNone/>
            </a:pPr>
            <a:r>
              <a:rPr lang="en">
                <a:solidFill>
                  <a:srgbClr val="FF0000"/>
                </a:solidFill>
              </a:rPr>
              <a:t>add()/remove() </a:t>
            </a:r>
            <a:r>
              <a:rPr lang="en"/>
              <a:t>a new number to heap would do logn times heapify, so time complexity is O(logn)</a:t>
            </a:r>
            <a:endParaRPr/>
          </a:p>
          <a:p>
            <a:pPr indent="0" lvl="0" marL="0" rtl="0" algn="l">
              <a:spcBef>
                <a:spcPts val="1600"/>
              </a:spcBef>
              <a:spcAft>
                <a:spcPts val="0"/>
              </a:spcAft>
              <a:buNone/>
            </a:pPr>
            <a:r>
              <a:rPr lang="en">
                <a:solidFill>
                  <a:srgbClr val="FF0000"/>
                </a:solidFill>
              </a:rPr>
              <a:t>Delete random</a:t>
            </a:r>
            <a:r>
              <a:rPr lang="en"/>
              <a:t> would cause O(n), because search O(n) + delete O(logn)</a:t>
            </a:r>
            <a:endParaRPr/>
          </a:p>
          <a:p>
            <a:pPr indent="0" lvl="0" marL="0" rtl="0" algn="l">
              <a:spcBef>
                <a:spcPts val="1600"/>
              </a:spcBef>
              <a:spcAft>
                <a:spcPts val="0"/>
              </a:spcAft>
              <a:buNone/>
            </a:pPr>
            <a:r>
              <a:rPr lang="en">
                <a:solidFill>
                  <a:srgbClr val="FF0000"/>
                </a:solidFill>
              </a:rPr>
              <a:t>Build heap</a:t>
            </a:r>
            <a:r>
              <a:rPr lang="en"/>
              <a:t> only takes O(n), we are doing heapify only for half of the element</a:t>
            </a:r>
            <a:endParaRPr/>
          </a:p>
          <a:p>
            <a:pPr indent="0" lvl="0" marL="0" rtl="0" algn="l">
              <a:spcBef>
                <a:spcPts val="1600"/>
              </a:spcBef>
              <a:spcAft>
                <a:spcPts val="0"/>
              </a:spcAft>
              <a:buNone/>
            </a:pPr>
            <a:r>
              <a:rPr lang="en"/>
              <a:t>O(n)的</a:t>
            </a:r>
            <a:r>
              <a:rPr lang="en"/>
              <a:t>证明， 需要O(0.875n) </a:t>
            </a:r>
            <a:r>
              <a:rPr lang="en" u="sng">
                <a:solidFill>
                  <a:schemeClr val="hlink"/>
                </a:solidFill>
                <a:hlinkClick r:id="rId3"/>
              </a:rPr>
              <a:t>Lecture 14: HeapSort Analysis and Partitioning</a:t>
            </a:r>
            <a:r>
              <a:rPr lang="en"/>
              <a:t>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28571"/>
              </a:lnSpc>
              <a:spcBef>
                <a:spcPts val="600"/>
              </a:spcBef>
              <a:spcAft>
                <a:spcPts val="1200"/>
              </a:spcAft>
              <a:buClr>
                <a:schemeClr val="dk1"/>
              </a:buClr>
              <a:buSzPts val="1100"/>
              <a:buFont typeface="Arial"/>
              <a:buNone/>
            </a:pPr>
            <a:r>
              <a:rPr b="1" lang="en" sz="2100">
                <a:solidFill>
                  <a:srgbClr val="4F4F4F"/>
                </a:solidFill>
                <a:highlight>
                  <a:srgbClr val="FFFFFF"/>
                </a:highlight>
                <a:latin typeface="Microsoft Yahei"/>
                <a:ea typeface="Microsoft Yahei"/>
                <a:cs typeface="Microsoft Yahei"/>
                <a:sym typeface="Microsoft Yahei"/>
              </a:rPr>
              <a:t>15. </a:t>
            </a:r>
            <a:r>
              <a:rPr b="1" lang="en" sz="2100">
                <a:solidFill>
                  <a:srgbClr val="4F4F4F"/>
                </a:solidFill>
                <a:highlight>
                  <a:srgbClr val="FFFFFF"/>
                </a:highlight>
                <a:latin typeface="Microsoft Yahei"/>
                <a:ea typeface="Microsoft Yahei"/>
                <a:cs typeface="Microsoft Yahei"/>
                <a:sym typeface="Microsoft Yahei"/>
              </a:rPr>
              <a:t>动态连接（Dynamic connectivity）的问题,  什么是Union Find？</a:t>
            </a:r>
            <a:endParaRPr/>
          </a:p>
        </p:txBody>
      </p:sp>
      <p:sp>
        <p:nvSpPr>
          <p:cNvPr id="243" name="Google Shape;243;p41"/>
          <p:cNvSpPr txBox="1"/>
          <p:nvPr>
            <p:ph idx="1" type="body"/>
          </p:nvPr>
        </p:nvSpPr>
        <p:spPr>
          <a:xfrm>
            <a:off x="311700" y="1152475"/>
            <a:ext cx="8520600" cy="190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并查集 是一种树形的数据结构，用于处理不交集的合并(union)及查询(find)问题。</a:t>
            </a:r>
            <a:endParaRPr/>
          </a:p>
          <a:p>
            <a:pPr indent="0" lvl="0" marL="0" rtl="0" algn="l">
              <a:spcBef>
                <a:spcPts val="1600"/>
              </a:spcBef>
              <a:spcAft>
                <a:spcPts val="0"/>
              </a:spcAft>
              <a:buNone/>
            </a:pPr>
            <a:r>
              <a:rPr lang="en"/>
              <a:t>Find：确定元素属于哪一个子集。它可以被用来确定两个元素是否属于同一子集。</a:t>
            </a:r>
            <a:endParaRPr/>
          </a:p>
          <a:p>
            <a:pPr indent="0" lvl="0" marL="0" rtl="0" algn="l">
              <a:spcBef>
                <a:spcPts val="1600"/>
              </a:spcBef>
              <a:spcAft>
                <a:spcPts val="0"/>
              </a:spcAft>
              <a:buNone/>
            </a:pPr>
            <a:r>
              <a:rPr lang="en"/>
              <a:t>Union：将两个子集合并成同一个集合。</a:t>
            </a:r>
            <a:endParaRPr sz="1350">
              <a:solidFill>
                <a:schemeClr val="dk1"/>
              </a:solidFill>
              <a:highlight>
                <a:srgbClr val="FFFFFF"/>
              </a:highlight>
              <a:latin typeface="Microsoft Yahei"/>
              <a:ea typeface="Microsoft Yahei"/>
              <a:cs typeface="Microsoft Yahei"/>
              <a:sym typeface="Microsoft Yahei"/>
            </a:endParaRPr>
          </a:p>
          <a:p>
            <a:pPr indent="0" lvl="0" marL="457200" rtl="0" algn="l">
              <a:spcBef>
                <a:spcPts val="1600"/>
              </a:spcBef>
              <a:spcAft>
                <a:spcPts val="0"/>
              </a:spcAft>
              <a:buNone/>
            </a:pPr>
            <a:r>
              <a:t/>
            </a:r>
            <a:endParaRPr sz="1350">
              <a:solidFill>
                <a:srgbClr val="4D4D4D"/>
              </a:solidFill>
              <a:highlight>
                <a:srgbClr val="FFFFFF"/>
              </a:highlight>
              <a:latin typeface="Microsoft Yahei"/>
              <a:ea typeface="Microsoft Yahei"/>
              <a:cs typeface="Microsoft Yahei"/>
              <a:sym typeface="Microsoft Yahei"/>
            </a:endParaRPr>
          </a:p>
          <a:p>
            <a:pPr indent="0" lvl="0" marL="0" rtl="0" algn="l">
              <a:spcBef>
                <a:spcPts val="3600"/>
              </a:spcBef>
              <a:spcAft>
                <a:spcPts val="1600"/>
              </a:spcAft>
              <a:buNone/>
            </a:pPr>
            <a:r>
              <a:t/>
            </a:r>
            <a:endParaRPr/>
          </a:p>
        </p:txBody>
      </p:sp>
      <p:pic>
        <p:nvPicPr>
          <p:cNvPr id="244" name="Google Shape;244;p41"/>
          <p:cNvPicPr preferRelativeResize="0"/>
          <p:nvPr/>
        </p:nvPicPr>
        <p:blipFill>
          <a:blip r:embed="rId3">
            <a:alphaModFix/>
          </a:blip>
          <a:stretch>
            <a:fillRect/>
          </a:stretch>
        </p:blipFill>
        <p:spPr>
          <a:xfrm>
            <a:off x="950350" y="3139200"/>
            <a:ext cx="6013199" cy="1776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a:t>
            </a:r>
            <a:endParaRPr/>
          </a:p>
        </p:txBody>
      </p:sp>
      <p:sp>
        <p:nvSpPr>
          <p:cNvPr id="250" name="Google Shape;250;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3                        4                union(1, 5)                     3</a:t>
            </a:r>
            <a:endParaRPr/>
          </a:p>
          <a:p>
            <a:pPr indent="0" lvl="0" marL="0" rtl="0" algn="l">
              <a:spcBef>
                <a:spcPts val="1600"/>
              </a:spcBef>
              <a:spcAft>
                <a:spcPts val="0"/>
              </a:spcAft>
              <a:buNone/>
            </a:pPr>
            <a:r>
              <a:rPr lang="en"/>
              <a:t>   /       \                      |                                                  /    |     \</a:t>
            </a:r>
            <a:endParaRPr/>
          </a:p>
          <a:p>
            <a:pPr indent="0" lvl="0" marL="0" rtl="0" algn="l">
              <a:spcBef>
                <a:spcPts val="1600"/>
              </a:spcBef>
              <a:spcAft>
                <a:spcPts val="0"/>
              </a:spcAft>
              <a:buNone/>
            </a:pPr>
            <a:r>
              <a:rPr lang="en"/>
              <a:t>1           2                  5  						   1     2      4 </a:t>
            </a:r>
            <a:endParaRPr/>
          </a:p>
          <a:p>
            <a:pPr indent="0" lvl="0" marL="0" rtl="0" algn="l">
              <a:spcBef>
                <a:spcPts val="1600"/>
              </a:spcBef>
              <a:spcAft>
                <a:spcPts val="0"/>
              </a:spcAft>
              <a:buNone/>
            </a:pPr>
            <a:r>
              <a:rPr lang="en"/>
              <a:t> 												              \</a:t>
            </a:r>
            <a:endParaRPr/>
          </a:p>
          <a:p>
            <a:pPr indent="0" lvl="0" marL="0" rtl="0" algn="l">
              <a:spcBef>
                <a:spcPts val="1600"/>
              </a:spcBef>
              <a:spcAft>
                <a:spcPts val="0"/>
              </a:spcAft>
              <a:buNone/>
            </a:pPr>
            <a:r>
              <a:rPr lang="en"/>
              <a:t>Parent 3 3 3               4   4               </a:t>
            </a:r>
            <a:r>
              <a:rPr lang="en">
                <a:solidFill>
                  <a:srgbClr val="FF0000"/>
                </a:solidFill>
              </a:rPr>
              <a:t>   3 3 3               </a:t>
            </a:r>
            <a:r>
              <a:rPr b="1" lang="en">
                <a:solidFill>
                  <a:srgbClr val="6AA84F"/>
                </a:solidFill>
              </a:rPr>
              <a:t>3</a:t>
            </a:r>
            <a:r>
              <a:rPr lang="en">
                <a:solidFill>
                  <a:srgbClr val="FF0000"/>
                </a:solidFill>
              </a:rPr>
              <a:t>   4 </a:t>
            </a:r>
            <a:r>
              <a:rPr lang="en"/>
              <a:t>           5</a:t>
            </a:r>
            <a:endParaRPr/>
          </a:p>
          <a:p>
            <a:pPr indent="0" lvl="0" marL="0" rtl="0" algn="l">
              <a:spcBef>
                <a:spcPts val="1600"/>
              </a:spcBef>
              <a:spcAft>
                <a:spcPts val="1600"/>
              </a:spcAft>
              <a:buNone/>
            </a:pPr>
            <a:r>
              <a:rPr lang="en"/>
              <a:t>Node   1 2 3               4   5                  </a:t>
            </a:r>
            <a:r>
              <a:rPr lang="en">
                <a:solidFill>
                  <a:srgbClr val="FF0000"/>
                </a:solidFill>
              </a:rPr>
              <a:t>1 2 3               4   5</a:t>
            </a:r>
            <a:r>
              <a:rPr lang="en"/>
              <a: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 implementation</a:t>
            </a:r>
            <a:endParaRPr/>
          </a:p>
        </p:txBody>
      </p:sp>
      <p:pic>
        <p:nvPicPr>
          <p:cNvPr id="256" name="Google Shape;256;p43"/>
          <p:cNvPicPr preferRelativeResize="0"/>
          <p:nvPr/>
        </p:nvPicPr>
        <p:blipFill>
          <a:blip r:embed="rId3">
            <a:alphaModFix/>
          </a:blip>
          <a:stretch>
            <a:fillRect/>
          </a:stretch>
        </p:blipFill>
        <p:spPr>
          <a:xfrm>
            <a:off x="247000" y="1017725"/>
            <a:ext cx="3529324" cy="3930399"/>
          </a:xfrm>
          <a:prstGeom prst="rect">
            <a:avLst/>
          </a:prstGeom>
          <a:noFill/>
          <a:ln>
            <a:noFill/>
          </a:ln>
        </p:spPr>
      </p:pic>
      <p:pic>
        <p:nvPicPr>
          <p:cNvPr id="257" name="Google Shape;257;p43"/>
          <p:cNvPicPr preferRelativeResize="0"/>
          <p:nvPr/>
        </p:nvPicPr>
        <p:blipFill>
          <a:blip r:embed="rId4">
            <a:alphaModFix/>
          </a:blip>
          <a:stretch>
            <a:fillRect/>
          </a:stretch>
        </p:blipFill>
        <p:spPr>
          <a:xfrm>
            <a:off x="3939499" y="1277950"/>
            <a:ext cx="5062875" cy="2413797"/>
          </a:xfrm>
          <a:prstGeom prst="rect">
            <a:avLst/>
          </a:prstGeom>
          <a:noFill/>
          <a:ln>
            <a:noFill/>
          </a:ln>
        </p:spPr>
      </p:pic>
      <p:sp>
        <p:nvSpPr>
          <p:cNvPr id="258" name="Google Shape;258;p43"/>
          <p:cNvSpPr txBox="1"/>
          <p:nvPr/>
        </p:nvSpPr>
        <p:spPr>
          <a:xfrm>
            <a:off x="4474950" y="4011275"/>
            <a:ext cx="4527600" cy="6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rPr>
              <a:t>with path compression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6"/>
          <p:cNvSpPr txBox="1"/>
          <p:nvPr>
            <p:ph type="title"/>
          </p:nvPr>
        </p:nvSpPr>
        <p:spPr>
          <a:xfrm>
            <a:off x="318475" y="1259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我们希望在60题之内做一个可以在1到2小时可以覆盖的知识点，可以用来快速复习</a:t>
            </a:r>
            <a:endParaRPr/>
          </a:p>
        </p:txBody>
      </p:sp>
      <p:sp>
        <p:nvSpPr>
          <p:cNvPr id="107" name="Google Shape;107;p26"/>
          <p:cNvSpPr txBox="1"/>
          <p:nvPr/>
        </p:nvSpPr>
        <p:spPr>
          <a:xfrm>
            <a:off x="130825" y="1010775"/>
            <a:ext cx="4568100" cy="3852600"/>
          </a:xfrm>
          <a:prstGeom prst="rect">
            <a:avLst/>
          </a:prstGeom>
          <a:noFill/>
          <a:ln>
            <a:noFill/>
          </a:ln>
        </p:spPr>
        <p:txBody>
          <a:bodyPr anchorCtr="0" anchor="t" bIns="91425" lIns="91425" spcFirstLastPara="1" rIns="91425" wrap="square" tIns="91425">
            <a:spAutoFit/>
          </a:bodyPr>
          <a:lstStyle/>
          <a:p>
            <a:pPr indent="0" lvl="0" marL="0" rtl="0" algn="l">
              <a:lnSpc>
                <a:spcPct val="70000"/>
              </a:lnSpc>
              <a:spcBef>
                <a:spcPts val="0"/>
              </a:spcBef>
              <a:spcAft>
                <a:spcPts val="0"/>
              </a:spcAft>
              <a:buClr>
                <a:schemeClr val="dk1"/>
              </a:buClr>
              <a:buSzPts val="1100"/>
              <a:buFont typeface="Arial"/>
              <a:buNone/>
            </a:pPr>
            <a:r>
              <a:rPr lang="en" sz="1300">
                <a:solidFill>
                  <a:schemeClr val="accent2"/>
                </a:solidFill>
                <a:highlight>
                  <a:srgbClr val="FFFFFF"/>
                </a:highlight>
                <a:latin typeface="Microsoft Yahei"/>
                <a:ea typeface="Microsoft Yahei"/>
                <a:cs typeface="Microsoft Yahei"/>
                <a:sym typeface="Microsoft Yahei"/>
              </a:rPr>
              <a:t>算法 27题</a:t>
            </a:r>
            <a:endParaRPr sz="1300">
              <a:solidFill>
                <a:schemeClr val="accent2"/>
              </a:solidFill>
              <a:highlight>
                <a:srgbClr val="FFFFFF"/>
              </a:highlight>
              <a:latin typeface="Microsoft Yahei"/>
              <a:ea typeface="Microsoft Yahei"/>
              <a:cs typeface="Microsoft Yahei"/>
              <a:sym typeface="Microsoft Yahei"/>
            </a:endParaRPr>
          </a:p>
          <a:p>
            <a:pPr indent="0" lvl="0" marL="0" rtl="0" algn="l">
              <a:lnSpc>
                <a:spcPct val="70000"/>
              </a:lnSpc>
              <a:spcBef>
                <a:spcPts val="1200"/>
              </a:spcBef>
              <a:spcAft>
                <a:spcPts val="0"/>
              </a:spcAft>
              <a:buClr>
                <a:schemeClr val="dk1"/>
              </a:buClr>
              <a:buSzPts val="1100"/>
              <a:buFont typeface="Arial"/>
              <a:buNone/>
            </a:pPr>
            <a:r>
              <a:rPr lang="en" sz="1300">
                <a:solidFill>
                  <a:schemeClr val="accent2"/>
                </a:solidFill>
                <a:highlight>
                  <a:srgbClr val="FFFFFF"/>
                </a:highlight>
                <a:latin typeface="Microsoft Yahei"/>
                <a:ea typeface="Microsoft Yahei"/>
                <a:cs typeface="Microsoft Yahei"/>
                <a:sym typeface="Microsoft Yahei"/>
              </a:rPr>
              <a:t>1. bianry search 3题，一道正常binary, 一道用来猜答案，lis</a:t>
            </a:r>
            <a:endParaRPr sz="1300">
              <a:solidFill>
                <a:schemeClr val="accent2"/>
              </a:solidFill>
              <a:highlight>
                <a:srgbClr val="FFFFFF"/>
              </a:highlight>
              <a:latin typeface="Microsoft Yahei"/>
              <a:ea typeface="Microsoft Yahei"/>
              <a:cs typeface="Microsoft Yahei"/>
              <a:sym typeface="Microsoft Yahei"/>
            </a:endParaRPr>
          </a:p>
          <a:p>
            <a:pPr indent="0" lvl="0" marL="0" rtl="0" algn="l">
              <a:lnSpc>
                <a:spcPct val="70000"/>
              </a:lnSpc>
              <a:spcBef>
                <a:spcPts val="1200"/>
              </a:spcBef>
              <a:spcAft>
                <a:spcPts val="0"/>
              </a:spcAft>
              <a:buClr>
                <a:schemeClr val="dk1"/>
              </a:buClr>
              <a:buSzPts val="1100"/>
              <a:buFont typeface="Arial"/>
              <a:buNone/>
            </a:pPr>
            <a:r>
              <a:rPr lang="en" sz="1300">
                <a:solidFill>
                  <a:schemeClr val="accent2"/>
                </a:solidFill>
                <a:highlight>
                  <a:srgbClr val="FFFFFF"/>
                </a:highlight>
                <a:latin typeface="Microsoft Yahei"/>
                <a:ea typeface="Microsoft Yahei"/>
                <a:cs typeface="Microsoft Yahei"/>
                <a:sym typeface="Microsoft Yahei"/>
              </a:rPr>
              <a:t>2. pointer 2题，2 sum, 3sum</a:t>
            </a:r>
            <a:endParaRPr sz="1300">
              <a:solidFill>
                <a:schemeClr val="accent2"/>
              </a:solidFill>
              <a:highlight>
                <a:srgbClr val="FFFFFF"/>
              </a:highlight>
              <a:latin typeface="Microsoft Yahei"/>
              <a:ea typeface="Microsoft Yahei"/>
              <a:cs typeface="Microsoft Yahei"/>
              <a:sym typeface="Microsoft Yahei"/>
            </a:endParaRPr>
          </a:p>
          <a:p>
            <a:pPr indent="0" lvl="0" marL="0" rtl="0" algn="l">
              <a:lnSpc>
                <a:spcPct val="70000"/>
              </a:lnSpc>
              <a:spcBef>
                <a:spcPts val="1200"/>
              </a:spcBef>
              <a:spcAft>
                <a:spcPts val="0"/>
              </a:spcAft>
              <a:buNone/>
            </a:pPr>
            <a:r>
              <a:rPr lang="en" sz="1300">
                <a:solidFill>
                  <a:schemeClr val="accent2"/>
                </a:solidFill>
                <a:highlight>
                  <a:srgbClr val="FFFFFF"/>
                </a:highlight>
                <a:latin typeface="Microsoft Yahei"/>
                <a:ea typeface="Microsoft Yahei"/>
                <a:cs typeface="Microsoft Yahei"/>
                <a:sym typeface="Microsoft Yahei"/>
              </a:rPr>
              <a:t>3. sliding window 2题</a:t>
            </a:r>
            <a:endParaRPr sz="1300">
              <a:solidFill>
                <a:schemeClr val="accent2"/>
              </a:solidFill>
              <a:highlight>
                <a:srgbClr val="FFFFFF"/>
              </a:highlight>
              <a:latin typeface="Microsoft Yahei"/>
              <a:ea typeface="Microsoft Yahei"/>
              <a:cs typeface="Microsoft Yahei"/>
              <a:sym typeface="Microsoft Yahei"/>
            </a:endParaRPr>
          </a:p>
          <a:p>
            <a:pPr indent="0" lvl="0" marL="0" rtl="0" algn="l">
              <a:lnSpc>
                <a:spcPct val="70000"/>
              </a:lnSpc>
              <a:spcBef>
                <a:spcPts val="1200"/>
              </a:spcBef>
              <a:spcAft>
                <a:spcPts val="0"/>
              </a:spcAft>
              <a:buNone/>
            </a:pPr>
            <a:r>
              <a:rPr lang="en" sz="1300">
                <a:solidFill>
                  <a:schemeClr val="accent2"/>
                </a:solidFill>
                <a:highlight>
                  <a:srgbClr val="FFFFFF"/>
                </a:highlight>
                <a:latin typeface="Microsoft Yahei"/>
                <a:ea typeface="Microsoft Yahei"/>
                <a:cs typeface="Microsoft Yahei"/>
                <a:sym typeface="Microsoft Yahei"/>
              </a:rPr>
              <a:t>4. bfs + dfs 3 + 3 = 6 题</a:t>
            </a:r>
            <a:endParaRPr sz="1300">
              <a:solidFill>
                <a:schemeClr val="accent2"/>
              </a:solidFill>
              <a:highlight>
                <a:srgbClr val="FFFFFF"/>
              </a:highlight>
              <a:latin typeface="Microsoft Yahei"/>
              <a:ea typeface="Microsoft Yahei"/>
              <a:cs typeface="Microsoft Yahei"/>
              <a:sym typeface="Microsoft Yahei"/>
            </a:endParaRPr>
          </a:p>
          <a:p>
            <a:pPr indent="0" lvl="0" marL="0" rtl="0" algn="l">
              <a:lnSpc>
                <a:spcPct val="70000"/>
              </a:lnSpc>
              <a:spcBef>
                <a:spcPts val="1200"/>
              </a:spcBef>
              <a:spcAft>
                <a:spcPts val="0"/>
              </a:spcAft>
              <a:buNone/>
            </a:pPr>
            <a:r>
              <a:rPr lang="en" sz="1300">
                <a:solidFill>
                  <a:schemeClr val="accent2"/>
                </a:solidFill>
                <a:highlight>
                  <a:srgbClr val="FFFFFF"/>
                </a:highlight>
                <a:latin typeface="Microsoft Yahei"/>
                <a:ea typeface="Microsoft Yahei"/>
                <a:cs typeface="Microsoft Yahei"/>
                <a:sym typeface="Microsoft Yahei"/>
              </a:rPr>
              <a:t>5. backtracking 2题， subset, permutation</a:t>
            </a:r>
            <a:endParaRPr sz="1300">
              <a:solidFill>
                <a:schemeClr val="accent2"/>
              </a:solidFill>
              <a:highlight>
                <a:srgbClr val="FFFFFF"/>
              </a:highlight>
              <a:latin typeface="Microsoft Yahei"/>
              <a:ea typeface="Microsoft Yahei"/>
              <a:cs typeface="Microsoft Yahei"/>
              <a:sym typeface="Microsoft Yahei"/>
            </a:endParaRPr>
          </a:p>
          <a:p>
            <a:pPr indent="0" lvl="0" marL="0" rtl="0" algn="l">
              <a:lnSpc>
                <a:spcPct val="70000"/>
              </a:lnSpc>
              <a:spcBef>
                <a:spcPts val="1200"/>
              </a:spcBef>
              <a:spcAft>
                <a:spcPts val="0"/>
              </a:spcAft>
              <a:buNone/>
            </a:pPr>
            <a:r>
              <a:rPr lang="en" sz="1300">
                <a:solidFill>
                  <a:schemeClr val="accent2"/>
                </a:solidFill>
                <a:highlight>
                  <a:srgbClr val="FFFFFF"/>
                </a:highlight>
                <a:latin typeface="Microsoft Yahei"/>
                <a:ea typeface="Microsoft Yahei"/>
                <a:cs typeface="Microsoft Yahei"/>
                <a:sym typeface="Microsoft Yahei"/>
              </a:rPr>
              <a:t>6. sort merge sort/quick sort/bucket sort 3题</a:t>
            </a:r>
            <a:endParaRPr b="1" sz="1300">
              <a:solidFill>
                <a:srgbClr val="FF0000"/>
              </a:solidFill>
              <a:highlight>
                <a:srgbClr val="FFFFFF"/>
              </a:highlight>
              <a:latin typeface="Microsoft Yahei"/>
              <a:ea typeface="Microsoft Yahei"/>
              <a:cs typeface="Microsoft Yahei"/>
              <a:sym typeface="Microsoft Yahei"/>
            </a:endParaRPr>
          </a:p>
          <a:p>
            <a:pPr indent="0" lvl="0" marL="0" rtl="0" algn="l">
              <a:lnSpc>
                <a:spcPct val="70000"/>
              </a:lnSpc>
              <a:spcBef>
                <a:spcPts val="1200"/>
              </a:spcBef>
              <a:spcAft>
                <a:spcPts val="0"/>
              </a:spcAft>
              <a:buNone/>
            </a:pPr>
            <a:r>
              <a:rPr lang="en" sz="1300">
                <a:solidFill>
                  <a:schemeClr val="accent2"/>
                </a:solidFill>
                <a:highlight>
                  <a:srgbClr val="FFFFFF"/>
                </a:highlight>
                <a:latin typeface="Microsoft Yahei"/>
                <a:ea typeface="Microsoft Yahei"/>
                <a:cs typeface="Microsoft Yahei"/>
                <a:sym typeface="Microsoft Yahei"/>
              </a:rPr>
              <a:t>7. monotonic stack 2题</a:t>
            </a:r>
            <a:endParaRPr sz="1300">
              <a:solidFill>
                <a:schemeClr val="accent2"/>
              </a:solidFill>
              <a:highlight>
                <a:srgbClr val="FFFFFF"/>
              </a:highlight>
              <a:latin typeface="Microsoft Yahei"/>
              <a:ea typeface="Microsoft Yahei"/>
              <a:cs typeface="Microsoft Yahei"/>
              <a:sym typeface="Microsoft Yahei"/>
            </a:endParaRPr>
          </a:p>
          <a:p>
            <a:pPr indent="0" lvl="0" marL="0" rtl="0" algn="l">
              <a:lnSpc>
                <a:spcPct val="70000"/>
              </a:lnSpc>
              <a:spcBef>
                <a:spcPts val="1200"/>
              </a:spcBef>
              <a:spcAft>
                <a:spcPts val="0"/>
              </a:spcAft>
              <a:buNone/>
            </a:pPr>
            <a:r>
              <a:rPr lang="en" sz="1300">
                <a:solidFill>
                  <a:schemeClr val="accent2"/>
                </a:solidFill>
                <a:highlight>
                  <a:srgbClr val="FFFFFF"/>
                </a:highlight>
                <a:latin typeface="Microsoft Yahei"/>
                <a:ea typeface="Microsoft Yahei"/>
                <a:cs typeface="Microsoft Yahei"/>
                <a:sym typeface="Microsoft Yahei"/>
              </a:rPr>
              <a:t>8. monotonic queue 2题</a:t>
            </a:r>
            <a:endParaRPr sz="1300">
              <a:solidFill>
                <a:schemeClr val="accent2"/>
              </a:solidFill>
              <a:highlight>
                <a:srgbClr val="FFFFFF"/>
              </a:highlight>
              <a:latin typeface="Microsoft Yahei"/>
              <a:ea typeface="Microsoft Yahei"/>
              <a:cs typeface="Microsoft Yahei"/>
              <a:sym typeface="Microsoft Yahei"/>
            </a:endParaRPr>
          </a:p>
          <a:p>
            <a:pPr indent="0" lvl="0" marL="0" rtl="0" algn="l">
              <a:lnSpc>
                <a:spcPct val="70000"/>
              </a:lnSpc>
              <a:spcBef>
                <a:spcPts val="1200"/>
              </a:spcBef>
              <a:spcAft>
                <a:spcPts val="0"/>
              </a:spcAft>
              <a:buNone/>
            </a:pPr>
            <a:r>
              <a:rPr lang="en" sz="1300">
                <a:solidFill>
                  <a:schemeClr val="accent2"/>
                </a:solidFill>
                <a:highlight>
                  <a:srgbClr val="FFFFFF"/>
                </a:highlight>
                <a:latin typeface="Microsoft Yahei"/>
                <a:ea typeface="Microsoft Yahei"/>
                <a:cs typeface="Microsoft Yahei"/>
                <a:sym typeface="Microsoft Yahei"/>
              </a:rPr>
              <a:t>9. 扫描线 2题</a:t>
            </a:r>
            <a:endParaRPr b="1" sz="1300">
              <a:solidFill>
                <a:srgbClr val="FF0000"/>
              </a:solidFill>
              <a:highlight>
                <a:srgbClr val="FFFFFF"/>
              </a:highlight>
              <a:latin typeface="Microsoft Yahei"/>
              <a:ea typeface="Microsoft Yahei"/>
              <a:cs typeface="Microsoft Yahei"/>
              <a:sym typeface="Microsoft Yahei"/>
            </a:endParaRPr>
          </a:p>
          <a:p>
            <a:pPr indent="0" lvl="0" marL="0" rtl="0" algn="l">
              <a:lnSpc>
                <a:spcPct val="70000"/>
              </a:lnSpc>
              <a:spcBef>
                <a:spcPts val="1200"/>
              </a:spcBef>
              <a:spcAft>
                <a:spcPts val="0"/>
              </a:spcAft>
              <a:buNone/>
            </a:pPr>
            <a:r>
              <a:rPr lang="en" sz="1300">
                <a:solidFill>
                  <a:schemeClr val="accent2"/>
                </a:solidFill>
                <a:highlight>
                  <a:srgbClr val="FFFFFF"/>
                </a:highlight>
                <a:latin typeface="Microsoft Yahei"/>
                <a:ea typeface="Microsoft Yahei"/>
                <a:cs typeface="Microsoft Yahei"/>
                <a:sym typeface="Microsoft Yahei"/>
              </a:rPr>
              <a:t>10. divide and conquer 2题</a:t>
            </a:r>
            <a:endParaRPr sz="1300">
              <a:solidFill>
                <a:schemeClr val="accent2"/>
              </a:solidFill>
              <a:highlight>
                <a:srgbClr val="FFFFFF"/>
              </a:highlight>
              <a:latin typeface="Microsoft Yahei"/>
              <a:ea typeface="Microsoft Yahei"/>
              <a:cs typeface="Microsoft Yahei"/>
              <a:sym typeface="Microsoft Yahei"/>
            </a:endParaRPr>
          </a:p>
          <a:p>
            <a:pPr indent="0" lvl="0" marL="0" rtl="0" algn="l">
              <a:lnSpc>
                <a:spcPct val="70000"/>
              </a:lnSpc>
              <a:spcBef>
                <a:spcPts val="1200"/>
              </a:spcBef>
              <a:spcAft>
                <a:spcPts val="0"/>
              </a:spcAft>
              <a:buNone/>
            </a:pPr>
            <a:r>
              <a:rPr lang="en" sz="1300">
                <a:solidFill>
                  <a:schemeClr val="accent2"/>
                </a:solidFill>
                <a:highlight>
                  <a:srgbClr val="FFFFFF"/>
                </a:highlight>
                <a:latin typeface="Microsoft Yahei"/>
                <a:ea typeface="Microsoft Yahei"/>
                <a:cs typeface="Microsoft Yahei"/>
                <a:sym typeface="Microsoft Yahei"/>
              </a:rPr>
              <a:t>11. Bit manipulation 2题</a:t>
            </a:r>
            <a:endParaRPr sz="1300">
              <a:solidFill>
                <a:schemeClr val="accent2"/>
              </a:solidFill>
              <a:highlight>
                <a:srgbClr val="FFFFFF"/>
              </a:highlight>
              <a:latin typeface="Microsoft Yahei"/>
              <a:ea typeface="Microsoft Yahei"/>
              <a:cs typeface="Microsoft Yahei"/>
              <a:sym typeface="Microsoft Yahei"/>
            </a:endParaRPr>
          </a:p>
          <a:p>
            <a:pPr indent="0" lvl="0" marL="0" rtl="0" algn="l">
              <a:lnSpc>
                <a:spcPct val="70000"/>
              </a:lnSpc>
              <a:spcBef>
                <a:spcPts val="1200"/>
              </a:spcBef>
              <a:spcAft>
                <a:spcPts val="1200"/>
              </a:spcAft>
              <a:buNone/>
            </a:pPr>
            <a:r>
              <a:rPr lang="en" sz="1300">
                <a:solidFill>
                  <a:schemeClr val="accent2"/>
                </a:solidFill>
                <a:highlight>
                  <a:srgbClr val="FFFFFF"/>
                </a:highlight>
                <a:latin typeface="Microsoft Yahei"/>
                <a:ea typeface="Microsoft Yahei"/>
                <a:cs typeface="Microsoft Yahei"/>
                <a:sym typeface="Microsoft Yahei"/>
              </a:rPr>
              <a:t>12. prefix sum 1题</a:t>
            </a:r>
            <a:endParaRPr sz="1300">
              <a:solidFill>
                <a:schemeClr val="accent2"/>
              </a:solidFill>
              <a:highlight>
                <a:srgbClr val="FFFFFF"/>
              </a:highlight>
              <a:latin typeface="Microsoft Yahei"/>
              <a:ea typeface="Microsoft Yahei"/>
              <a:cs typeface="Microsoft Yahei"/>
              <a:sym typeface="Microsoft Yahei"/>
            </a:endParaRPr>
          </a:p>
        </p:txBody>
      </p:sp>
      <p:sp>
        <p:nvSpPr>
          <p:cNvPr id="108" name="Google Shape;108;p26"/>
          <p:cNvSpPr txBox="1"/>
          <p:nvPr/>
        </p:nvSpPr>
        <p:spPr>
          <a:xfrm>
            <a:off x="4585675" y="1171500"/>
            <a:ext cx="4225500" cy="2031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200">
                <a:solidFill>
                  <a:schemeClr val="accent2"/>
                </a:solidFill>
                <a:highlight>
                  <a:srgbClr val="FFFFFF"/>
                </a:highlight>
                <a:latin typeface="Microsoft Yahei"/>
                <a:ea typeface="Microsoft Yahei"/>
                <a:cs typeface="Microsoft Yahei"/>
                <a:sym typeface="Microsoft Yahei"/>
              </a:rPr>
              <a:t>数据结构18题 </a:t>
            </a:r>
            <a:endParaRPr sz="1200">
              <a:solidFill>
                <a:schemeClr val="accent2"/>
              </a:solidFill>
              <a:highlight>
                <a:srgbClr val="FFFFFF"/>
              </a:highlight>
              <a:latin typeface="Microsoft Yahei"/>
              <a:ea typeface="Microsoft Yahei"/>
              <a:cs typeface="Microsoft Yahei"/>
              <a:sym typeface="Microsoft Yahei"/>
            </a:endParaRPr>
          </a:p>
          <a:p>
            <a:pPr indent="0" lvl="0" marL="0" rtl="0" algn="l">
              <a:lnSpc>
                <a:spcPct val="100000"/>
              </a:lnSpc>
              <a:spcBef>
                <a:spcPts val="0"/>
              </a:spcBef>
              <a:spcAft>
                <a:spcPts val="0"/>
              </a:spcAft>
              <a:buNone/>
            </a:pPr>
            <a:r>
              <a:t/>
            </a:r>
            <a:endParaRPr sz="1200">
              <a:solidFill>
                <a:schemeClr val="accent2"/>
              </a:solidFill>
              <a:highlight>
                <a:srgbClr val="FFFFFF"/>
              </a:highlight>
              <a:latin typeface="Microsoft Yahei"/>
              <a:ea typeface="Microsoft Yahei"/>
              <a:cs typeface="Microsoft Yahei"/>
              <a:sym typeface="Microsoft Yahei"/>
            </a:endParaRPr>
          </a:p>
          <a:p>
            <a:pPr indent="0" lvl="0" marL="0" rtl="0" algn="l">
              <a:lnSpc>
                <a:spcPct val="100000"/>
              </a:lnSpc>
              <a:spcBef>
                <a:spcPts val="0"/>
              </a:spcBef>
              <a:spcAft>
                <a:spcPts val="0"/>
              </a:spcAft>
              <a:buNone/>
            </a:pPr>
            <a:r>
              <a:rPr b="1" lang="en" sz="1200">
                <a:solidFill>
                  <a:srgbClr val="FF0000"/>
                </a:solidFill>
                <a:highlight>
                  <a:srgbClr val="FFFFFF"/>
                </a:highlight>
                <a:latin typeface="Microsoft Yahei"/>
                <a:ea typeface="Microsoft Yahei"/>
                <a:cs typeface="Microsoft Yahei"/>
                <a:sym typeface="Microsoft Yahei"/>
              </a:rPr>
              <a:t>13. </a:t>
            </a:r>
            <a:r>
              <a:rPr b="1" lang="en" sz="1200">
                <a:solidFill>
                  <a:srgbClr val="FF0000"/>
                </a:solidFill>
                <a:highlight>
                  <a:srgbClr val="FFFFFF"/>
                </a:highlight>
                <a:latin typeface="Microsoft Yahei"/>
                <a:ea typeface="Microsoft Yahei"/>
                <a:cs typeface="Microsoft Yahei"/>
                <a:sym typeface="Microsoft Yahei"/>
              </a:rPr>
              <a:t>Trie 2题</a:t>
            </a:r>
            <a:endParaRPr b="1" sz="1200">
              <a:solidFill>
                <a:srgbClr val="FF0000"/>
              </a:solidFill>
              <a:highlight>
                <a:srgbClr val="FFFFFF"/>
              </a:highlight>
              <a:latin typeface="Microsoft Yahei"/>
              <a:ea typeface="Microsoft Yahei"/>
              <a:cs typeface="Microsoft Yahei"/>
              <a:sym typeface="Microsoft Yahei"/>
            </a:endParaRPr>
          </a:p>
          <a:p>
            <a:pPr indent="0" lvl="0" marL="0" rtl="0" algn="l">
              <a:lnSpc>
                <a:spcPct val="100000"/>
              </a:lnSpc>
              <a:spcBef>
                <a:spcPts val="0"/>
              </a:spcBef>
              <a:spcAft>
                <a:spcPts val="0"/>
              </a:spcAft>
              <a:buNone/>
            </a:pPr>
            <a:r>
              <a:rPr b="1" lang="en" sz="1200">
                <a:solidFill>
                  <a:srgbClr val="FF0000"/>
                </a:solidFill>
                <a:highlight>
                  <a:srgbClr val="FFFFFF"/>
                </a:highlight>
                <a:latin typeface="Microsoft Yahei"/>
                <a:ea typeface="Microsoft Yahei"/>
                <a:cs typeface="Microsoft Yahei"/>
                <a:sym typeface="Microsoft Yahei"/>
              </a:rPr>
              <a:t>14. heap 2题</a:t>
            </a:r>
            <a:endParaRPr b="1" sz="1200">
              <a:solidFill>
                <a:srgbClr val="FF0000"/>
              </a:solidFill>
              <a:highlight>
                <a:srgbClr val="FFFFFF"/>
              </a:highlight>
              <a:latin typeface="Microsoft Yahei"/>
              <a:ea typeface="Microsoft Yahei"/>
              <a:cs typeface="Microsoft Yahei"/>
              <a:sym typeface="Microsoft Yahei"/>
            </a:endParaRPr>
          </a:p>
          <a:p>
            <a:pPr indent="0" lvl="0" marL="0" rtl="0" algn="l">
              <a:lnSpc>
                <a:spcPct val="100000"/>
              </a:lnSpc>
              <a:spcBef>
                <a:spcPts val="0"/>
              </a:spcBef>
              <a:spcAft>
                <a:spcPts val="0"/>
              </a:spcAft>
              <a:buNone/>
            </a:pPr>
            <a:r>
              <a:rPr b="1" lang="en" sz="1200">
                <a:solidFill>
                  <a:srgbClr val="FF0000"/>
                </a:solidFill>
                <a:highlight>
                  <a:srgbClr val="FFFFFF"/>
                </a:highlight>
                <a:latin typeface="Microsoft Yahei"/>
                <a:ea typeface="Microsoft Yahei"/>
                <a:cs typeface="Microsoft Yahei"/>
                <a:sym typeface="Microsoft Yahei"/>
              </a:rPr>
              <a:t>15. union find 1题</a:t>
            </a:r>
            <a:endParaRPr b="1" sz="1200">
              <a:solidFill>
                <a:srgbClr val="FF0000"/>
              </a:solidFill>
              <a:highlight>
                <a:srgbClr val="FFFFFF"/>
              </a:highlight>
              <a:latin typeface="Microsoft Yahei"/>
              <a:ea typeface="Microsoft Yahei"/>
              <a:cs typeface="Microsoft Yahei"/>
              <a:sym typeface="Microsoft Yahei"/>
            </a:endParaRPr>
          </a:p>
          <a:p>
            <a:pPr indent="0" lvl="0" marL="0" rtl="0" algn="l">
              <a:lnSpc>
                <a:spcPct val="100000"/>
              </a:lnSpc>
              <a:spcBef>
                <a:spcPts val="0"/>
              </a:spcBef>
              <a:spcAft>
                <a:spcPts val="0"/>
              </a:spcAft>
              <a:buNone/>
            </a:pPr>
            <a:r>
              <a:rPr lang="en" sz="1200">
                <a:solidFill>
                  <a:schemeClr val="dk1"/>
                </a:solidFill>
                <a:highlight>
                  <a:srgbClr val="FFFFFF"/>
                </a:highlight>
                <a:latin typeface="Microsoft Yahei"/>
                <a:ea typeface="Microsoft Yahei"/>
                <a:cs typeface="Microsoft Yahei"/>
                <a:sym typeface="Microsoft Yahei"/>
              </a:rPr>
              <a:t>16. list 翻转+合并+找环+删除+结构转换 5题</a:t>
            </a:r>
            <a:endParaRPr sz="1200">
              <a:solidFill>
                <a:schemeClr val="dk1"/>
              </a:solidFill>
              <a:highlight>
                <a:srgbClr val="FFFFFF"/>
              </a:highlight>
              <a:latin typeface="Microsoft Yahei"/>
              <a:ea typeface="Microsoft Yahei"/>
              <a:cs typeface="Microsoft Yahei"/>
              <a:sym typeface="Microsoft Yahei"/>
            </a:endParaRPr>
          </a:p>
          <a:p>
            <a:pPr indent="0" lvl="0" marL="0" rtl="0" algn="l">
              <a:lnSpc>
                <a:spcPct val="100000"/>
              </a:lnSpc>
              <a:spcBef>
                <a:spcPts val="0"/>
              </a:spcBef>
              <a:spcAft>
                <a:spcPts val="0"/>
              </a:spcAft>
              <a:buNone/>
            </a:pPr>
            <a:r>
              <a:rPr lang="en" sz="1200">
                <a:solidFill>
                  <a:schemeClr val="accent2"/>
                </a:solidFill>
                <a:highlight>
                  <a:srgbClr val="FFFFFF"/>
                </a:highlight>
                <a:latin typeface="Microsoft Yahei"/>
                <a:ea typeface="Microsoft Yahei"/>
                <a:cs typeface="Microsoft Yahei"/>
                <a:sym typeface="Microsoft Yahei"/>
              </a:rPr>
              <a:t>17. </a:t>
            </a:r>
            <a:r>
              <a:rPr lang="en" sz="1200">
                <a:solidFill>
                  <a:schemeClr val="accent2"/>
                </a:solidFill>
                <a:highlight>
                  <a:srgbClr val="FFFFFF"/>
                </a:highlight>
                <a:latin typeface="Microsoft Yahei"/>
                <a:ea typeface="Microsoft Yahei"/>
                <a:cs typeface="Microsoft Yahei"/>
                <a:sym typeface="Microsoft Yahei"/>
              </a:rPr>
              <a:t>comparator 1题</a:t>
            </a:r>
            <a:endParaRPr sz="1200">
              <a:solidFill>
                <a:schemeClr val="accent2"/>
              </a:solidFill>
              <a:highlight>
                <a:srgbClr val="FFFFFF"/>
              </a:highlight>
              <a:latin typeface="Microsoft Yahei"/>
              <a:ea typeface="Microsoft Yahei"/>
              <a:cs typeface="Microsoft Yahei"/>
              <a:sym typeface="Microsoft Yahei"/>
            </a:endParaRPr>
          </a:p>
          <a:p>
            <a:pPr indent="0" lvl="0" marL="0" rtl="0" algn="l">
              <a:lnSpc>
                <a:spcPct val="100000"/>
              </a:lnSpc>
              <a:spcBef>
                <a:spcPts val="0"/>
              </a:spcBef>
              <a:spcAft>
                <a:spcPts val="0"/>
              </a:spcAft>
              <a:buNone/>
            </a:pPr>
            <a:r>
              <a:rPr lang="en" sz="1200">
                <a:solidFill>
                  <a:schemeClr val="accent2"/>
                </a:solidFill>
                <a:highlight>
                  <a:srgbClr val="FFFFFF"/>
                </a:highlight>
                <a:latin typeface="Microsoft Yahei"/>
                <a:ea typeface="Microsoft Yahei"/>
                <a:cs typeface="Microsoft Yahei"/>
                <a:sym typeface="Microsoft Yahei"/>
              </a:rPr>
              <a:t>18. LRU 1题</a:t>
            </a:r>
            <a:endParaRPr sz="1200">
              <a:solidFill>
                <a:schemeClr val="accent2"/>
              </a:solidFill>
              <a:highlight>
                <a:srgbClr val="FFFFFF"/>
              </a:highlight>
              <a:latin typeface="Microsoft Yahei"/>
              <a:ea typeface="Microsoft Yahei"/>
              <a:cs typeface="Microsoft Yahei"/>
              <a:sym typeface="Microsoft Yahei"/>
            </a:endParaRPr>
          </a:p>
          <a:p>
            <a:pPr indent="0" lvl="0" marL="0" rtl="0" algn="l">
              <a:lnSpc>
                <a:spcPct val="100000"/>
              </a:lnSpc>
              <a:spcBef>
                <a:spcPts val="0"/>
              </a:spcBef>
              <a:spcAft>
                <a:spcPts val="0"/>
              </a:spcAft>
              <a:buNone/>
            </a:pPr>
            <a:r>
              <a:rPr lang="en" sz="1200">
                <a:solidFill>
                  <a:schemeClr val="accent2"/>
                </a:solidFill>
                <a:highlight>
                  <a:srgbClr val="FFFFFF"/>
                </a:highlight>
                <a:latin typeface="Microsoft Yahei"/>
                <a:ea typeface="Microsoft Yahei"/>
                <a:cs typeface="Microsoft Yahei"/>
                <a:sym typeface="Microsoft Yahei"/>
              </a:rPr>
              <a:t>19. tree 遍历+结构转换+LCA+BST+Iterator 6题</a:t>
            </a:r>
            <a:endParaRPr sz="1200">
              <a:solidFill>
                <a:schemeClr val="accent2"/>
              </a:solidFill>
              <a:highlight>
                <a:srgbClr val="FFFFFF"/>
              </a:highlight>
              <a:latin typeface="Microsoft Yahei"/>
              <a:ea typeface="Microsoft Yahei"/>
              <a:cs typeface="Microsoft Yahei"/>
              <a:sym typeface="Microsoft Yahei"/>
            </a:endParaRPr>
          </a:p>
          <a:p>
            <a:pPr indent="0" lvl="0" marL="0" rtl="0" algn="l">
              <a:lnSpc>
                <a:spcPct val="100000"/>
              </a:lnSpc>
              <a:spcBef>
                <a:spcPts val="0"/>
              </a:spcBef>
              <a:spcAft>
                <a:spcPts val="0"/>
              </a:spcAft>
              <a:buNone/>
            </a:pPr>
            <a:r>
              <a:t/>
            </a:r>
            <a:endParaRPr sz="1200">
              <a:solidFill>
                <a:schemeClr val="accent2"/>
              </a:solidFill>
              <a:highlight>
                <a:srgbClr val="FFFFFF"/>
              </a:highlight>
              <a:latin typeface="Microsoft Yahei"/>
              <a:ea typeface="Microsoft Yahei"/>
              <a:cs typeface="Microsoft Yahei"/>
              <a:sym typeface="Microsoft Yahei"/>
            </a:endParaRPr>
          </a:p>
        </p:txBody>
      </p:sp>
      <p:sp>
        <p:nvSpPr>
          <p:cNvPr id="109" name="Google Shape;109;p26"/>
          <p:cNvSpPr txBox="1"/>
          <p:nvPr/>
        </p:nvSpPr>
        <p:spPr>
          <a:xfrm>
            <a:off x="4610725" y="3181800"/>
            <a:ext cx="4175400" cy="185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accent2"/>
                </a:solidFill>
                <a:highlight>
                  <a:srgbClr val="FFFFFF"/>
                </a:highlight>
                <a:latin typeface="Microsoft Yahei"/>
                <a:ea typeface="Microsoft Yahei"/>
                <a:cs typeface="Microsoft Yahei"/>
                <a:sym typeface="Microsoft Yahei"/>
              </a:rPr>
              <a:t>图 6题 </a:t>
            </a:r>
            <a:endParaRPr sz="1200">
              <a:solidFill>
                <a:schemeClr val="accent2"/>
              </a:solidFill>
              <a:highlight>
                <a:srgbClr val="FFFFFF"/>
              </a:highlight>
              <a:latin typeface="Microsoft Yahei"/>
              <a:ea typeface="Microsoft Yahei"/>
              <a:cs typeface="Microsoft Yahei"/>
              <a:sym typeface="Microsoft Yahe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accent2"/>
              </a:solidFill>
              <a:highlight>
                <a:srgbClr val="FFFFFF"/>
              </a:highlight>
              <a:latin typeface="Microsoft Yahei"/>
              <a:ea typeface="Microsoft Yahei"/>
              <a:cs typeface="Microsoft Yahei"/>
              <a:sym typeface="Microsoft Yahei"/>
            </a:endParaRPr>
          </a:p>
          <a:p>
            <a:pPr indent="0" lvl="0" marL="0" rtl="0" algn="l">
              <a:lnSpc>
                <a:spcPct val="115000"/>
              </a:lnSpc>
              <a:spcBef>
                <a:spcPts val="0"/>
              </a:spcBef>
              <a:spcAft>
                <a:spcPts val="0"/>
              </a:spcAft>
              <a:buClr>
                <a:schemeClr val="dk1"/>
              </a:buClr>
              <a:buSzPts val="1100"/>
              <a:buFont typeface="Arial"/>
              <a:buNone/>
            </a:pPr>
            <a:r>
              <a:rPr lang="en" sz="1200">
                <a:solidFill>
                  <a:schemeClr val="accent2"/>
                </a:solidFill>
                <a:highlight>
                  <a:srgbClr val="FFFFFF"/>
                </a:highlight>
                <a:latin typeface="Microsoft Yahei"/>
                <a:ea typeface="Microsoft Yahei"/>
                <a:cs typeface="Microsoft Yahei"/>
                <a:sym typeface="Microsoft Yahei"/>
              </a:rPr>
              <a:t>bfs, dfs, topological, dijikstra, union find, mst</a:t>
            </a:r>
            <a:endParaRPr sz="1200">
              <a:solidFill>
                <a:schemeClr val="accent2"/>
              </a:solidFill>
              <a:highlight>
                <a:srgbClr val="FFFFFF"/>
              </a:highlight>
              <a:latin typeface="Microsoft Yahei"/>
              <a:ea typeface="Microsoft Yahei"/>
              <a:cs typeface="Microsoft Yahei"/>
              <a:sym typeface="Microsoft Yahe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accent2"/>
              </a:solidFill>
              <a:highlight>
                <a:srgbClr val="FFFFFF"/>
              </a:highlight>
              <a:latin typeface="Microsoft Yahei"/>
              <a:ea typeface="Microsoft Yahei"/>
              <a:cs typeface="Microsoft Yahei"/>
              <a:sym typeface="Microsoft Yahei"/>
            </a:endParaRPr>
          </a:p>
          <a:p>
            <a:pPr indent="0" lvl="0" marL="0" rtl="0" algn="l">
              <a:lnSpc>
                <a:spcPct val="115000"/>
              </a:lnSpc>
              <a:spcBef>
                <a:spcPts val="0"/>
              </a:spcBef>
              <a:spcAft>
                <a:spcPts val="0"/>
              </a:spcAft>
              <a:buClr>
                <a:schemeClr val="dk1"/>
              </a:buClr>
              <a:buSzPts val="1100"/>
              <a:buFont typeface="Arial"/>
              <a:buNone/>
            </a:pPr>
            <a:r>
              <a:rPr lang="en" sz="1200">
                <a:solidFill>
                  <a:schemeClr val="accent2"/>
                </a:solidFill>
                <a:highlight>
                  <a:srgbClr val="FFFFFF"/>
                </a:highlight>
                <a:latin typeface="Microsoft Yahei"/>
                <a:ea typeface="Microsoft Yahei"/>
                <a:cs typeface="Microsoft Yahei"/>
                <a:sym typeface="Microsoft Yahei"/>
              </a:rPr>
              <a:t>动态规划</a:t>
            </a:r>
            <a:r>
              <a:rPr lang="en" sz="1200">
                <a:solidFill>
                  <a:schemeClr val="accent2"/>
                </a:solidFill>
                <a:highlight>
                  <a:srgbClr val="FFFFFF"/>
                </a:highlight>
                <a:latin typeface="Microsoft Yahei"/>
                <a:ea typeface="Microsoft Yahei"/>
                <a:cs typeface="Microsoft Yahei"/>
                <a:sym typeface="Microsoft Yahei"/>
              </a:rPr>
              <a:t> 9题 </a:t>
            </a:r>
            <a:endParaRPr sz="1200">
              <a:solidFill>
                <a:schemeClr val="accent2"/>
              </a:solidFill>
              <a:highlight>
                <a:srgbClr val="FFFFFF"/>
              </a:highlight>
              <a:latin typeface="Microsoft Yahei"/>
              <a:ea typeface="Microsoft Yahei"/>
              <a:cs typeface="Microsoft Yahei"/>
              <a:sym typeface="Microsoft Yahei"/>
            </a:endParaRPr>
          </a:p>
          <a:p>
            <a:pPr indent="0" lvl="0" marL="0" rtl="0" algn="l">
              <a:lnSpc>
                <a:spcPct val="115000"/>
              </a:lnSpc>
              <a:spcBef>
                <a:spcPts val="0"/>
              </a:spcBef>
              <a:spcAft>
                <a:spcPts val="0"/>
              </a:spcAft>
              <a:buClr>
                <a:schemeClr val="dk1"/>
              </a:buClr>
              <a:buSzPts val="1100"/>
              <a:buFont typeface="Arial"/>
              <a:buNone/>
            </a:pPr>
            <a:br>
              <a:rPr lang="en" sz="1200">
                <a:solidFill>
                  <a:schemeClr val="accent2"/>
                </a:solidFill>
                <a:highlight>
                  <a:srgbClr val="FFFFFF"/>
                </a:highlight>
                <a:latin typeface="Microsoft Yahei"/>
                <a:ea typeface="Microsoft Yahei"/>
                <a:cs typeface="Microsoft Yahei"/>
                <a:sym typeface="Microsoft Yahei"/>
              </a:rPr>
            </a:br>
            <a:r>
              <a:rPr lang="en" sz="1200">
                <a:solidFill>
                  <a:schemeClr val="accent2"/>
                </a:solidFill>
                <a:highlight>
                  <a:srgbClr val="FFFFFF"/>
                </a:highlight>
                <a:latin typeface="Microsoft Yahei"/>
                <a:ea typeface="Microsoft Yahei"/>
                <a:cs typeface="Microsoft Yahei"/>
                <a:sym typeface="Microsoft Yahei"/>
              </a:rPr>
              <a:t>1d, 2d, backpack1,2, dfs+memo, LIS, LCS, LPS, range DP (覆盖坐标类，背包类，区间类，字符串单双序列) 9</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4"/>
          <p:cNvSpPr txBox="1"/>
          <p:nvPr>
            <p:ph type="title"/>
          </p:nvPr>
        </p:nvSpPr>
        <p:spPr>
          <a:xfrm>
            <a:off x="311700" y="250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Improved with ranked</a:t>
            </a:r>
            <a:endParaRPr/>
          </a:p>
        </p:txBody>
      </p:sp>
      <p:pic>
        <p:nvPicPr>
          <p:cNvPr id="264" name="Google Shape;264;p44"/>
          <p:cNvPicPr preferRelativeResize="0"/>
          <p:nvPr/>
        </p:nvPicPr>
        <p:blipFill>
          <a:blip r:embed="rId3">
            <a:alphaModFix/>
          </a:blip>
          <a:stretch>
            <a:fillRect/>
          </a:stretch>
        </p:blipFill>
        <p:spPr>
          <a:xfrm>
            <a:off x="122601" y="911200"/>
            <a:ext cx="4324999" cy="4047425"/>
          </a:xfrm>
          <a:prstGeom prst="rect">
            <a:avLst/>
          </a:prstGeom>
          <a:noFill/>
          <a:ln>
            <a:noFill/>
          </a:ln>
        </p:spPr>
      </p:pic>
      <p:pic>
        <p:nvPicPr>
          <p:cNvPr id="265" name="Google Shape;265;p44"/>
          <p:cNvPicPr preferRelativeResize="0"/>
          <p:nvPr/>
        </p:nvPicPr>
        <p:blipFill>
          <a:blip r:embed="rId4">
            <a:alphaModFix/>
          </a:blip>
          <a:stretch>
            <a:fillRect/>
          </a:stretch>
        </p:blipFill>
        <p:spPr>
          <a:xfrm>
            <a:off x="4819000" y="986825"/>
            <a:ext cx="4324999" cy="359136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5"/>
          <p:cNvSpPr txBox="1"/>
          <p:nvPr>
            <p:ph idx="1" type="body"/>
          </p:nvPr>
        </p:nvSpPr>
        <p:spPr>
          <a:xfrm>
            <a:off x="311700" y="1152475"/>
            <a:ext cx="8520600" cy="170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50">
                <a:solidFill>
                  <a:srgbClr val="030303"/>
                </a:solidFill>
                <a:highlight>
                  <a:srgbClr val="F9F9F9"/>
                </a:highlight>
                <a:latin typeface="Roboto"/>
                <a:ea typeface="Roboto"/>
                <a:cs typeface="Roboto"/>
                <a:sym typeface="Roboto"/>
              </a:rPr>
              <a:t>Union by rank ensures that the maximum depth of the tree is log N, so it puts a worst case upper bound of O(log N) on every operation.</a:t>
            </a:r>
            <a:endParaRPr sz="1850">
              <a:solidFill>
                <a:srgbClr val="030303"/>
              </a:solidFill>
              <a:highlight>
                <a:srgbClr val="F9F9F9"/>
              </a:highlight>
              <a:latin typeface="Roboto"/>
              <a:ea typeface="Roboto"/>
              <a:cs typeface="Roboto"/>
              <a:sym typeface="Roboto"/>
            </a:endParaRPr>
          </a:p>
          <a:p>
            <a:pPr indent="0" lvl="0" marL="0" rtl="0" algn="l">
              <a:spcBef>
                <a:spcPts val="1600"/>
              </a:spcBef>
              <a:spcAft>
                <a:spcPts val="0"/>
              </a:spcAft>
              <a:buNone/>
            </a:pPr>
            <a:r>
              <a:rPr lang="en" sz="1850">
                <a:solidFill>
                  <a:srgbClr val="030303"/>
                </a:solidFill>
                <a:highlight>
                  <a:srgbClr val="F9F9F9"/>
                </a:highlight>
                <a:latin typeface="Roboto"/>
                <a:ea typeface="Roboto"/>
                <a:cs typeface="Roboto"/>
                <a:sym typeface="Roboto"/>
              </a:rPr>
              <a:t>Path compression without any special union rules an upper bound of O(log N) on the amortized cost of each operation, but doesn't limit the worst case cost. (There might even be a tighter bound on the amortized cost, but O(log N) is the one I know how to prove)</a:t>
            </a:r>
            <a:endParaRPr sz="1850">
              <a:solidFill>
                <a:srgbClr val="030303"/>
              </a:solidFill>
              <a:highlight>
                <a:srgbClr val="F9F9F9"/>
              </a:highlight>
              <a:latin typeface="Roboto"/>
              <a:ea typeface="Roboto"/>
              <a:cs typeface="Roboto"/>
              <a:sym typeface="Roboto"/>
            </a:endParaRPr>
          </a:p>
          <a:p>
            <a:pPr indent="0" lvl="0" marL="0" rtl="0" algn="l">
              <a:spcBef>
                <a:spcPts val="1600"/>
              </a:spcBef>
              <a:spcAft>
                <a:spcPts val="1600"/>
              </a:spcAft>
              <a:buNone/>
            </a:pPr>
            <a:r>
              <a:rPr lang="en" sz="1850">
                <a:solidFill>
                  <a:srgbClr val="030303"/>
                </a:solidFill>
                <a:highlight>
                  <a:srgbClr val="F9F9F9"/>
                </a:highlight>
                <a:latin typeface="Roboto"/>
                <a:ea typeface="Roboto"/>
                <a:cs typeface="Roboto"/>
                <a:sym typeface="Roboto"/>
              </a:rPr>
              <a:t>Using both together, you get the O(log N) limit on the worst case and the amortized bound improves to 反阿克曼函数O(𝛼(N)), which is effectively constant. In this way the two optimizations are complementary.</a:t>
            </a:r>
            <a:endParaRPr sz="2600"/>
          </a:p>
        </p:txBody>
      </p:sp>
      <p:sp>
        <p:nvSpPr>
          <p:cNvPr id="271" name="Google Shape;271;p45"/>
          <p:cNvSpPr txBox="1"/>
          <p:nvPr/>
        </p:nvSpPr>
        <p:spPr>
          <a:xfrm>
            <a:off x="457450" y="412700"/>
            <a:ext cx="358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为什么path compression不更新rank?</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46"/>
          <p:cNvPicPr preferRelativeResize="0"/>
          <p:nvPr/>
        </p:nvPicPr>
        <p:blipFill>
          <a:blip r:embed="rId3">
            <a:alphaModFix/>
          </a:blip>
          <a:stretch>
            <a:fillRect/>
          </a:stretch>
        </p:blipFill>
        <p:spPr>
          <a:xfrm>
            <a:off x="512729" y="0"/>
            <a:ext cx="6393245" cy="5143501"/>
          </a:xfrm>
          <a:prstGeom prst="rect">
            <a:avLst/>
          </a:prstGeom>
          <a:noFill/>
          <a:ln>
            <a:noFill/>
          </a:ln>
        </p:spPr>
      </p:pic>
      <p:sp>
        <p:nvSpPr>
          <p:cNvPr id="277" name="Google Shape;277;p46"/>
          <p:cNvSpPr txBox="1"/>
          <p:nvPr/>
        </p:nvSpPr>
        <p:spPr>
          <a:xfrm>
            <a:off x="7170700" y="4119100"/>
            <a:ext cx="1649700" cy="7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4D4D4D"/>
                </a:solidFill>
                <a:highlight>
                  <a:srgbClr val="FFFFFF"/>
                </a:highlight>
                <a:latin typeface="Microsoft Yahei"/>
                <a:ea typeface="Microsoft Yahei"/>
                <a:cs typeface="Microsoft Yahei"/>
                <a:sym typeface="Microsoft Yahei"/>
              </a:rPr>
              <a:t>出处来自慕课网 liuyubobobo </a:t>
            </a:r>
            <a:endParaRPr/>
          </a:p>
        </p:txBody>
      </p:sp>
      <p:pic>
        <p:nvPicPr>
          <p:cNvPr id="278" name="Google Shape;278;p46"/>
          <p:cNvPicPr preferRelativeResize="0"/>
          <p:nvPr/>
        </p:nvPicPr>
        <p:blipFill>
          <a:blip r:embed="rId4">
            <a:alphaModFix/>
          </a:blip>
          <a:stretch>
            <a:fillRect/>
          </a:stretch>
        </p:blipFill>
        <p:spPr>
          <a:xfrm>
            <a:off x="4399500" y="1158850"/>
            <a:ext cx="4744500" cy="156079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47"/>
          <p:cNvPicPr preferRelativeResize="0"/>
          <p:nvPr/>
        </p:nvPicPr>
        <p:blipFill>
          <a:blip r:embed="rId3">
            <a:alphaModFix/>
          </a:blip>
          <a:stretch>
            <a:fillRect/>
          </a:stretch>
        </p:blipFill>
        <p:spPr>
          <a:xfrm>
            <a:off x="0" y="0"/>
            <a:ext cx="3772274" cy="3627024"/>
          </a:xfrm>
          <a:prstGeom prst="rect">
            <a:avLst/>
          </a:prstGeom>
          <a:noFill/>
          <a:ln>
            <a:noFill/>
          </a:ln>
        </p:spPr>
      </p:pic>
      <p:pic>
        <p:nvPicPr>
          <p:cNvPr id="284" name="Google Shape;284;p47"/>
          <p:cNvPicPr preferRelativeResize="0"/>
          <p:nvPr/>
        </p:nvPicPr>
        <p:blipFill>
          <a:blip r:embed="rId4">
            <a:alphaModFix/>
          </a:blip>
          <a:stretch>
            <a:fillRect/>
          </a:stretch>
        </p:blipFill>
        <p:spPr>
          <a:xfrm>
            <a:off x="4592055" y="0"/>
            <a:ext cx="4551945" cy="5143500"/>
          </a:xfrm>
          <a:prstGeom prst="rect">
            <a:avLst/>
          </a:prstGeom>
          <a:noFill/>
          <a:ln>
            <a:noFill/>
          </a:ln>
        </p:spPr>
      </p:pic>
      <p:pic>
        <p:nvPicPr>
          <p:cNvPr id="285" name="Google Shape;285;p47"/>
          <p:cNvPicPr preferRelativeResize="0"/>
          <p:nvPr/>
        </p:nvPicPr>
        <p:blipFill>
          <a:blip r:embed="rId5">
            <a:alphaModFix/>
          </a:blip>
          <a:stretch>
            <a:fillRect/>
          </a:stretch>
        </p:blipFill>
        <p:spPr>
          <a:xfrm>
            <a:off x="641506" y="3440675"/>
            <a:ext cx="2602501" cy="17028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48"/>
          <p:cNvPicPr preferRelativeResize="0"/>
          <p:nvPr/>
        </p:nvPicPr>
        <p:blipFill>
          <a:blip r:embed="rId3">
            <a:alphaModFix/>
          </a:blip>
          <a:stretch>
            <a:fillRect/>
          </a:stretch>
        </p:blipFill>
        <p:spPr>
          <a:xfrm>
            <a:off x="0" y="0"/>
            <a:ext cx="4222151" cy="5143499"/>
          </a:xfrm>
          <a:prstGeom prst="rect">
            <a:avLst/>
          </a:prstGeom>
          <a:noFill/>
          <a:ln>
            <a:noFill/>
          </a:ln>
        </p:spPr>
      </p:pic>
      <p:pic>
        <p:nvPicPr>
          <p:cNvPr id="291" name="Google Shape;291;p48"/>
          <p:cNvPicPr preferRelativeResize="0"/>
          <p:nvPr/>
        </p:nvPicPr>
        <p:blipFill>
          <a:blip r:embed="rId4">
            <a:alphaModFix/>
          </a:blip>
          <a:stretch>
            <a:fillRect/>
          </a:stretch>
        </p:blipFill>
        <p:spPr>
          <a:xfrm>
            <a:off x="4154155" y="0"/>
            <a:ext cx="4989844" cy="5143500"/>
          </a:xfrm>
          <a:prstGeom prst="rect">
            <a:avLst/>
          </a:prstGeom>
          <a:noFill/>
          <a:ln>
            <a:noFill/>
          </a:ln>
        </p:spPr>
      </p:pic>
      <p:sp>
        <p:nvSpPr>
          <p:cNvPr id="292" name="Google Shape;292;p48"/>
          <p:cNvSpPr txBox="1"/>
          <p:nvPr/>
        </p:nvSpPr>
        <p:spPr>
          <a:xfrm>
            <a:off x="7137750" y="3231200"/>
            <a:ext cx="1847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我们这里直接对email来进行mapping</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p:txBody>
      </p:sp>
      <p:sp>
        <p:nvSpPr>
          <p:cNvPr id="298" name="Google Shape;298;p49"/>
          <p:cNvSpPr txBox="1"/>
          <p:nvPr>
            <p:ph idx="1" type="body"/>
          </p:nvPr>
        </p:nvSpPr>
        <p:spPr>
          <a:xfrm>
            <a:off x="311700" y="1152475"/>
            <a:ext cx="8691000" cy="37860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并查集 是一种树形的数据结构，用于处理不交集的合并(union)及查询(find)问题。</a:t>
            </a:r>
            <a:endParaRPr/>
          </a:p>
          <a:p>
            <a:pPr indent="0" lvl="0" marL="0" rtl="0" algn="l">
              <a:spcBef>
                <a:spcPts val="1600"/>
              </a:spcBef>
              <a:spcAft>
                <a:spcPts val="0"/>
              </a:spcAft>
              <a:buNone/>
            </a:pPr>
            <a:r>
              <a:rPr lang="en"/>
              <a:t>If m operations, either </a:t>
            </a:r>
            <a:r>
              <a:rPr lang="en" u="sng">
                <a:solidFill>
                  <a:schemeClr val="hlink"/>
                </a:solidFill>
                <a:hlinkClick r:id="rId3"/>
              </a:rPr>
              <a:t>Union</a:t>
            </a:r>
            <a:r>
              <a:rPr lang="en"/>
              <a:t> or </a:t>
            </a:r>
            <a:r>
              <a:rPr lang="en" u="sng">
                <a:solidFill>
                  <a:schemeClr val="hlink"/>
                </a:solidFill>
                <a:hlinkClick r:id="rId4"/>
              </a:rPr>
              <a:t>Find</a:t>
            </a:r>
            <a:r>
              <a:rPr lang="en"/>
              <a:t>, are applied to n elements, the total run time is O(m log*n), where log* is the </a:t>
            </a:r>
            <a:r>
              <a:rPr lang="en" u="sng">
                <a:solidFill>
                  <a:schemeClr val="hlink"/>
                </a:solidFill>
                <a:hlinkClick r:id="rId5"/>
              </a:rPr>
              <a:t>iterated logarithm</a:t>
            </a:r>
            <a:r>
              <a:rPr lang="en"/>
              <a:t>.</a:t>
            </a:r>
            <a:endParaRPr/>
          </a:p>
          <a:p>
            <a:pPr indent="0" lvl="0" marL="0" rtl="0" algn="l">
              <a:spcBef>
                <a:spcPts val="1600"/>
              </a:spcBef>
              <a:spcAft>
                <a:spcPts val="0"/>
              </a:spcAft>
              <a:buNone/>
            </a:pPr>
            <a:r>
              <a:rPr lang="en"/>
              <a:t>Slightly larger than O(m), it is Amortized O(m)  类似(not same)平均，实际为均摊</a:t>
            </a:r>
            <a:endParaRPr/>
          </a:p>
          <a:p>
            <a:pPr indent="0" lvl="0" marL="0" rtl="0" algn="l">
              <a:spcBef>
                <a:spcPts val="1600"/>
              </a:spcBef>
              <a:spcAft>
                <a:spcPts val="0"/>
              </a:spcAft>
              <a:buNone/>
            </a:pPr>
            <a:r>
              <a:rPr lang="en"/>
              <a:t>可以优化：</a:t>
            </a:r>
            <a:endParaRPr/>
          </a:p>
          <a:p>
            <a:pPr indent="-342900" lvl="0" marL="457200" rtl="0" algn="l">
              <a:spcBef>
                <a:spcPts val="1600"/>
              </a:spcBef>
              <a:spcAft>
                <a:spcPts val="0"/>
              </a:spcAft>
              <a:buSzPts val="1800"/>
              <a:buAutoNum type="arabicPeriod"/>
            </a:pPr>
            <a:r>
              <a:rPr lang="en"/>
              <a:t>Path compression</a:t>
            </a:r>
            <a:endParaRPr/>
          </a:p>
          <a:p>
            <a:pPr indent="-342900" lvl="0" marL="457200" rtl="0" algn="l">
              <a:spcBef>
                <a:spcPts val="0"/>
              </a:spcBef>
              <a:spcAft>
                <a:spcPts val="0"/>
              </a:spcAft>
              <a:buSzPts val="1800"/>
              <a:buAutoNum type="arabicPeriod"/>
            </a:pPr>
            <a:r>
              <a:rPr lang="en"/>
              <a:t>Union by size</a:t>
            </a:r>
            <a:endParaRPr/>
          </a:p>
          <a:p>
            <a:pPr indent="-342900" lvl="0" marL="457200" rtl="0" algn="l">
              <a:spcBef>
                <a:spcPts val="0"/>
              </a:spcBef>
              <a:spcAft>
                <a:spcPts val="0"/>
              </a:spcAft>
              <a:buSzPts val="1800"/>
              <a:buAutoNum type="arabicPeriod"/>
            </a:pPr>
            <a:r>
              <a:rPr lang="en"/>
              <a:t>Union by rank</a:t>
            </a:r>
            <a:endParaRPr/>
          </a:p>
          <a:p>
            <a:pPr indent="0" lvl="0" marL="0" rtl="0" algn="l">
              <a:spcBef>
                <a:spcPts val="1600"/>
              </a:spcBef>
              <a:spcAft>
                <a:spcPts val="3600"/>
              </a:spcAft>
              <a:buClr>
                <a:schemeClr val="dk1"/>
              </a:buClr>
              <a:buSzPts val="1100"/>
              <a:buFont typeface="Arial"/>
              <a:buNone/>
            </a:pPr>
            <a:r>
              <a:t/>
            </a:r>
            <a:endParaRPr sz="1050">
              <a:solidFill>
                <a:srgbClr val="202122"/>
              </a:solidFill>
              <a:highlight>
                <a:srgbClr val="FFFFFF"/>
              </a:highlight>
            </a:endParaRPr>
          </a:p>
        </p:txBody>
      </p:sp>
      <p:pic>
        <p:nvPicPr>
          <p:cNvPr id="299" name="Google Shape;299;p49"/>
          <p:cNvPicPr preferRelativeResize="0"/>
          <p:nvPr/>
        </p:nvPicPr>
        <p:blipFill>
          <a:blip r:embed="rId6">
            <a:alphaModFix/>
          </a:blip>
          <a:stretch>
            <a:fillRect/>
          </a:stretch>
        </p:blipFill>
        <p:spPr>
          <a:xfrm>
            <a:off x="4422150" y="2892275"/>
            <a:ext cx="4721851" cy="2251225"/>
          </a:xfrm>
          <a:prstGeom prst="rect">
            <a:avLst/>
          </a:prstGeom>
          <a:noFill/>
          <a:ln>
            <a:noFill/>
          </a:ln>
        </p:spPr>
      </p:pic>
      <p:sp>
        <p:nvSpPr>
          <p:cNvPr id="300" name="Google Shape;300;p49"/>
          <p:cNvSpPr txBox="1"/>
          <p:nvPr/>
        </p:nvSpPr>
        <p:spPr>
          <a:xfrm>
            <a:off x="3073175" y="3062375"/>
            <a:ext cx="1434000" cy="74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简易模板:</a:t>
            </a:r>
            <a:endParaRPr/>
          </a:p>
        </p:txBody>
      </p:sp>
      <p:sp>
        <p:nvSpPr>
          <p:cNvPr id="301" name="Google Shape;301;p49"/>
          <p:cNvSpPr txBox="1"/>
          <p:nvPr/>
        </p:nvSpPr>
        <p:spPr>
          <a:xfrm>
            <a:off x="2986900" y="204875"/>
            <a:ext cx="6210900" cy="7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reference: </a:t>
            </a:r>
            <a:r>
              <a:rPr lang="en" u="sng">
                <a:solidFill>
                  <a:schemeClr val="hlink"/>
                </a:solidFill>
                <a:hlinkClick r:id="rId7"/>
              </a:rPr>
              <a:t>https://blog.csdn.net/johnny901114/article/details/80721436</a:t>
            </a:r>
            <a:br>
              <a:rPr lang="en"/>
            </a:br>
            <a:r>
              <a:rPr lang="en"/>
              <a:t>时间复杂度</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0"/>
          <p:cNvSpPr txBox="1"/>
          <p:nvPr>
            <p:ph type="title"/>
          </p:nvPr>
        </p:nvSpPr>
        <p:spPr>
          <a:xfrm>
            <a:off x="311700" y="148150"/>
            <a:ext cx="8520600" cy="7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通讯页面</a:t>
            </a:r>
            <a:endParaRPr sz="2000"/>
          </a:p>
        </p:txBody>
      </p:sp>
      <p:sp>
        <p:nvSpPr>
          <p:cNvPr id="307" name="Google Shape;307;p50"/>
          <p:cNvSpPr txBox="1"/>
          <p:nvPr>
            <p:ph idx="1" type="body"/>
          </p:nvPr>
        </p:nvSpPr>
        <p:spPr>
          <a:xfrm>
            <a:off x="311700" y="1081475"/>
            <a:ext cx="4396200" cy="210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Bilibili  </a:t>
            </a:r>
            <a:r>
              <a:rPr lang="en" u="sng">
                <a:solidFill>
                  <a:schemeClr val="hlink"/>
                </a:solidFill>
                <a:hlinkClick r:id="rId3"/>
              </a:rPr>
              <a:t>https://space.bilibili.com/21630984</a:t>
            </a:r>
            <a:endParaRPr/>
          </a:p>
          <a:p>
            <a:pPr indent="0" lvl="0" marL="0" rtl="0" algn="l">
              <a:spcBef>
                <a:spcPts val="1600"/>
              </a:spcBef>
              <a:spcAft>
                <a:spcPts val="0"/>
              </a:spcAft>
              <a:buNone/>
            </a:pPr>
            <a:r>
              <a:rPr lang="en"/>
              <a:t>Youtube 搜索古城算法</a:t>
            </a:r>
            <a:endParaRPr/>
          </a:p>
          <a:p>
            <a:pPr indent="0" lvl="0" marL="0" rtl="0" algn="l">
              <a:spcBef>
                <a:spcPts val="1600"/>
              </a:spcBef>
              <a:spcAft>
                <a:spcPts val="0"/>
              </a:spcAft>
              <a:buNone/>
            </a:pPr>
            <a:r>
              <a:rPr lang="en" u="sng">
                <a:solidFill>
                  <a:schemeClr val="hlink"/>
                </a:solidFill>
                <a:hlinkClick r:id="rId4"/>
              </a:rPr>
              <a:t>https://www.youtube.com/c/古城算法</a:t>
            </a:r>
            <a:r>
              <a:rPr lang="en"/>
              <a:t> </a:t>
            </a:r>
            <a:endParaRPr/>
          </a:p>
          <a:p>
            <a:pPr indent="0" lvl="0" marL="0" rtl="0" algn="l">
              <a:spcBef>
                <a:spcPts val="1600"/>
              </a:spcBef>
              <a:spcAft>
                <a:spcPts val="1600"/>
              </a:spcAft>
              <a:buNone/>
            </a:pPr>
            <a:r>
              <a:rPr lang="en"/>
              <a:t>wechat	回复‘加群’可加群，还有周赛</a:t>
            </a:r>
            <a:endParaRPr/>
          </a:p>
        </p:txBody>
      </p:sp>
      <p:sp>
        <p:nvSpPr>
          <p:cNvPr id="308" name="Google Shape;308;p50"/>
          <p:cNvSpPr txBox="1"/>
          <p:nvPr/>
        </p:nvSpPr>
        <p:spPr>
          <a:xfrm>
            <a:off x="5885350" y="2409575"/>
            <a:ext cx="2865600" cy="11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谢谢大家的支持！请点赞订阅硬币</a:t>
            </a:r>
            <a:endParaRPr/>
          </a:p>
          <a:p>
            <a:pPr indent="0" lvl="0" marL="0" rtl="0" algn="l">
              <a:spcBef>
                <a:spcPts val="0"/>
              </a:spcBef>
              <a:spcAft>
                <a:spcPts val="0"/>
              </a:spcAft>
              <a:buNone/>
            </a:pPr>
            <a:r>
              <a:rPr lang="en"/>
              <a:t>3000订阅会出一期dp总结篇</a:t>
            </a:r>
            <a:endParaRPr/>
          </a:p>
        </p:txBody>
      </p:sp>
      <p:sp>
        <p:nvSpPr>
          <p:cNvPr id="309" name="Google Shape;309;p50"/>
          <p:cNvSpPr txBox="1"/>
          <p:nvPr/>
        </p:nvSpPr>
        <p:spPr>
          <a:xfrm>
            <a:off x="5885350" y="3420650"/>
            <a:ext cx="3219600" cy="13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0000"/>
                </a:solidFill>
              </a:rPr>
              <a:t>免费，不要钱，不卖课，不推销，不辅导，公开资料和视频，任何人和你说钱都是骗子！</a:t>
            </a:r>
            <a:endParaRPr b="1" sz="1500">
              <a:solidFill>
                <a:srgbClr val="FF0000"/>
              </a:solidFill>
            </a:endParaRPr>
          </a:p>
        </p:txBody>
      </p:sp>
      <p:pic>
        <p:nvPicPr>
          <p:cNvPr id="310" name="Google Shape;310;p50"/>
          <p:cNvPicPr preferRelativeResize="0"/>
          <p:nvPr/>
        </p:nvPicPr>
        <p:blipFill>
          <a:blip r:embed="rId5">
            <a:alphaModFix/>
          </a:blip>
          <a:stretch>
            <a:fillRect/>
          </a:stretch>
        </p:blipFill>
        <p:spPr>
          <a:xfrm>
            <a:off x="311700" y="3113675"/>
            <a:ext cx="3942681" cy="1674075"/>
          </a:xfrm>
          <a:prstGeom prst="rect">
            <a:avLst/>
          </a:prstGeom>
          <a:noFill/>
          <a:ln>
            <a:noFill/>
          </a:ln>
        </p:spPr>
      </p:pic>
      <p:pic>
        <p:nvPicPr>
          <p:cNvPr id="311" name="Google Shape;311;p50"/>
          <p:cNvPicPr preferRelativeResize="0"/>
          <p:nvPr/>
        </p:nvPicPr>
        <p:blipFill>
          <a:blip r:embed="rId6">
            <a:alphaModFix/>
          </a:blip>
          <a:stretch>
            <a:fillRect/>
          </a:stretch>
        </p:blipFill>
        <p:spPr>
          <a:xfrm>
            <a:off x="5948498" y="606123"/>
            <a:ext cx="2739300" cy="1210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7"/>
          <p:cNvSpPr txBox="1"/>
          <p:nvPr>
            <p:ph type="title"/>
          </p:nvPr>
        </p:nvSpPr>
        <p:spPr>
          <a:xfrm>
            <a:off x="311700" y="340225"/>
            <a:ext cx="8520600" cy="74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Trie?</a:t>
            </a:r>
            <a:r>
              <a:rPr lang="en" sz="1200">
                <a:solidFill>
                  <a:srgbClr val="222222"/>
                </a:solidFill>
                <a:highlight>
                  <a:srgbClr val="FFFFFF"/>
                </a:highlight>
                <a:latin typeface="Roboto"/>
                <a:ea typeface="Roboto"/>
                <a:cs typeface="Roboto"/>
                <a:sym typeface="Roboto"/>
              </a:rPr>
              <a:t> </a:t>
            </a:r>
            <a:r>
              <a:rPr b="1" lang="en" sz="1300">
                <a:solidFill>
                  <a:srgbClr val="222222"/>
                </a:solidFill>
                <a:highlight>
                  <a:srgbClr val="FFFFFF"/>
                </a:highlight>
                <a:latin typeface="Roboto"/>
                <a:ea typeface="Roboto"/>
                <a:cs typeface="Roboto"/>
                <a:sym typeface="Roboto"/>
              </a:rPr>
              <a:t>pronounce</a:t>
            </a:r>
            <a:r>
              <a:rPr lang="en" sz="1300">
                <a:solidFill>
                  <a:srgbClr val="222222"/>
                </a:solidFill>
                <a:highlight>
                  <a:srgbClr val="FFFFFF"/>
                </a:highlight>
                <a:latin typeface="Roboto"/>
                <a:ea typeface="Roboto"/>
                <a:cs typeface="Roboto"/>
                <a:sym typeface="Roboto"/>
              </a:rPr>
              <a:t> it /ˈtraɪ/ (as "try"), in an attempt to distinguish it verbally from "tree".    </a:t>
            </a:r>
            <a:endParaRPr sz="1300">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rPr lang="en" sz="1300">
                <a:solidFill>
                  <a:srgbClr val="222222"/>
                </a:solidFill>
                <a:highlight>
                  <a:srgbClr val="FFFFFF"/>
                </a:highlight>
                <a:latin typeface="Roboto"/>
                <a:ea typeface="Roboto"/>
                <a:cs typeface="Roboto"/>
                <a:sym typeface="Roboto"/>
              </a:rPr>
              <a:t> 									someone read like tree, from retrieval is also correct</a:t>
            </a:r>
            <a:endParaRPr sz="2900"/>
          </a:p>
        </p:txBody>
      </p:sp>
      <p:sp>
        <p:nvSpPr>
          <p:cNvPr id="115" name="Google Shape;115;p27"/>
          <p:cNvSpPr txBox="1"/>
          <p:nvPr>
            <p:ph idx="1" type="body"/>
          </p:nvPr>
        </p:nvSpPr>
        <p:spPr>
          <a:xfrm>
            <a:off x="311700" y="1152475"/>
            <a:ext cx="4425300" cy="130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4D4D4D"/>
                </a:solidFill>
                <a:highlight>
                  <a:srgbClr val="FFFFFF"/>
                </a:highlight>
                <a:latin typeface="Microsoft Yahei"/>
                <a:ea typeface="Microsoft Yahei"/>
                <a:cs typeface="Microsoft Yahei"/>
                <a:sym typeface="Microsoft Yahei"/>
              </a:rPr>
              <a:t>Trie树</a:t>
            </a:r>
            <a:r>
              <a:rPr lang="en" sz="1500">
                <a:solidFill>
                  <a:srgbClr val="4D4D4D"/>
                </a:solidFill>
                <a:highlight>
                  <a:srgbClr val="FFFFFF"/>
                </a:highlight>
                <a:latin typeface="Microsoft Yahei"/>
                <a:ea typeface="Microsoft Yahei"/>
                <a:cs typeface="Microsoft Yahei"/>
                <a:sym typeface="Microsoft Yahei"/>
              </a:rPr>
              <a:t>，又叫</a:t>
            </a:r>
            <a:r>
              <a:rPr b="1" lang="en" sz="1500">
                <a:solidFill>
                  <a:srgbClr val="4D4D4D"/>
                </a:solidFill>
                <a:highlight>
                  <a:srgbClr val="FFFFFF"/>
                </a:highlight>
                <a:latin typeface="Microsoft Yahei"/>
                <a:ea typeface="Microsoft Yahei"/>
                <a:cs typeface="Microsoft Yahei"/>
                <a:sym typeface="Microsoft Yahei"/>
              </a:rPr>
              <a:t>字典树</a:t>
            </a:r>
            <a:r>
              <a:rPr lang="en" sz="1500">
                <a:solidFill>
                  <a:srgbClr val="4D4D4D"/>
                </a:solidFill>
                <a:highlight>
                  <a:srgbClr val="FFFFFF"/>
                </a:highlight>
                <a:latin typeface="Microsoft Yahei"/>
                <a:ea typeface="Microsoft Yahei"/>
                <a:cs typeface="Microsoft Yahei"/>
                <a:sym typeface="Microsoft Yahei"/>
              </a:rPr>
              <a:t>、</a:t>
            </a:r>
            <a:r>
              <a:rPr b="1" lang="en" sz="1500">
                <a:solidFill>
                  <a:srgbClr val="4D4D4D"/>
                </a:solidFill>
                <a:highlight>
                  <a:srgbClr val="FFFFFF"/>
                </a:highlight>
                <a:latin typeface="Microsoft Yahei"/>
                <a:ea typeface="Microsoft Yahei"/>
                <a:cs typeface="Microsoft Yahei"/>
                <a:sym typeface="Microsoft Yahei"/>
              </a:rPr>
              <a:t>前缀树（Prefix Tree）</a:t>
            </a:r>
            <a:r>
              <a:rPr lang="en" sz="1500">
                <a:solidFill>
                  <a:srgbClr val="4D4D4D"/>
                </a:solidFill>
                <a:highlight>
                  <a:srgbClr val="FFFFFF"/>
                </a:highlight>
                <a:latin typeface="Microsoft Yahei"/>
                <a:ea typeface="Microsoft Yahei"/>
                <a:cs typeface="Microsoft Yahei"/>
                <a:sym typeface="Microsoft Yahei"/>
              </a:rPr>
              <a:t>、</a:t>
            </a:r>
            <a:r>
              <a:rPr b="1" lang="en" sz="1500">
                <a:solidFill>
                  <a:srgbClr val="4D4D4D"/>
                </a:solidFill>
                <a:highlight>
                  <a:srgbClr val="FFFFFF"/>
                </a:highlight>
                <a:latin typeface="Microsoft Yahei"/>
                <a:ea typeface="Microsoft Yahei"/>
                <a:cs typeface="Microsoft Yahei"/>
                <a:sym typeface="Microsoft Yahei"/>
              </a:rPr>
              <a:t>单词查找树</a:t>
            </a:r>
            <a:r>
              <a:rPr lang="en" sz="1500">
                <a:solidFill>
                  <a:srgbClr val="4D4D4D"/>
                </a:solidFill>
                <a:highlight>
                  <a:srgbClr val="FFFFFF"/>
                </a:highlight>
                <a:latin typeface="Microsoft Yahei"/>
                <a:ea typeface="Microsoft Yahei"/>
                <a:cs typeface="Microsoft Yahei"/>
                <a:sym typeface="Microsoft Yahei"/>
              </a:rPr>
              <a:t> 或 </a:t>
            </a:r>
            <a:r>
              <a:rPr b="1" lang="en" sz="1500">
                <a:solidFill>
                  <a:srgbClr val="4D4D4D"/>
                </a:solidFill>
                <a:highlight>
                  <a:srgbClr val="FFFFFF"/>
                </a:highlight>
                <a:latin typeface="Microsoft Yahei"/>
                <a:ea typeface="Microsoft Yahei"/>
                <a:cs typeface="Microsoft Yahei"/>
                <a:sym typeface="Microsoft Yahei"/>
              </a:rPr>
              <a:t>键树</a:t>
            </a:r>
            <a:r>
              <a:rPr lang="en" sz="1500">
                <a:solidFill>
                  <a:srgbClr val="4D4D4D"/>
                </a:solidFill>
                <a:highlight>
                  <a:srgbClr val="FFFFFF"/>
                </a:highlight>
                <a:latin typeface="Microsoft Yahei"/>
                <a:ea typeface="Microsoft Yahei"/>
                <a:cs typeface="Microsoft Yahei"/>
                <a:sym typeface="Microsoft Yahei"/>
              </a:rPr>
              <a:t>，是一种多叉树结构。如下图：</a:t>
            </a:r>
            <a:endParaRPr sz="1500">
              <a:solidFill>
                <a:srgbClr val="4D4D4D"/>
              </a:solidFill>
              <a:highlight>
                <a:srgbClr val="FFFFFF"/>
              </a:highlight>
              <a:latin typeface="Microsoft Yahei"/>
              <a:ea typeface="Microsoft Yahei"/>
              <a:cs typeface="Microsoft Yahei"/>
              <a:sym typeface="Microsoft Yahei"/>
            </a:endParaRPr>
          </a:p>
          <a:p>
            <a:pPr indent="0" lvl="0" marL="0" rtl="0" algn="l">
              <a:spcBef>
                <a:spcPts val="1600"/>
              </a:spcBef>
              <a:spcAft>
                <a:spcPts val="1600"/>
              </a:spcAft>
              <a:buNone/>
            </a:pPr>
            <a:r>
              <a:rPr lang="en" sz="1500">
                <a:solidFill>
                  <a:srgbClr val="4D4D4D"/>
                </a:solidFill>
                <a:highlight>
                  <a:srgbClr val="FFFFFF"/>
                </a:highlight>
                <a:latin typeface="Microsoft Yahei"/>
                <a:ea typeface="Microsoft Yahei"/>
                <a:cs typeface="Microsoft Yahei"/>
                <a:sym typeface="Microsoft Yahei"/>
              </a:rPr>
              <a:t>Trie is like a N-array Tree.</a:t>
            </a:r>
            <a:endParaRPr sz="1500">
              <a:solidFill>
                <a:srgbClr val="4D4D4D"/>
              </a:solidFill>
              <a:highlight>
                <a:srgbClr val="FFFFFF"/>
              </a:highlight>
              <a:latin typeface="Microsoft Yahei"/>
              <a:ea typeface="Microsoft Yahei"/>
              <a:cs typeface="Microsoft Yahei"/>
              <a:sym typeface="Microsoft Yahei"/>
            </a:endParaRPr>
          </a:p>
        </p:txBody>
      </p:sp>
      <p:sp>
        <p:nvSpPr>
          <p:cNvPr id="116" name="Google Shape;116;p27"/>
          <p:cNvSpPr txBox="1"/>
          <p:nvPr/>
        </p:nvSpPr>
        <p:spPr>
          <a:xfrm>
            <a:off x="310100" y="2737500"/>
            <a:ext cx="4608900" cy="211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800"/>
              </a:spcBef>
              <a:spcAft>
                <a:spcPts val="0"/>
              </a:spcAft>
              <a:buClr>
                <a:schemeClr val="dk1"/>
              </a:buClr>
              <a:buSzPts val="1100"/>
              <a:buFont typeface="Arial"/>
              <a:buNone/>
            </a:pPr>
            <a:r>
              <a:rPr b="1" lang="en" sz="1200">
                <a:solidFill>
                  <a:schemeClr val="dk1"/>
                </a:solidFill>
                <a:highlight>
                  <a:srgbClr val="FFFFFF"/>
                </a:highlight>
                <a:latin typeface="Microsoft Yahei"/>
                <a:ea typeface="Microsoft Yahei"/>
                <a:cs typeface="Microsoft Yahei"/>
                <a:sym typeface="Microsoft Yahei"/>
              </a:rPr>
              <a:t>字典树的性质</a:t>
            </a:r>
            <a:endParaRPr b="1" sz="1200">
              <a:solidFill>
                <a:schemeClr val="dk1"/>
              </a:solidFill>
              <a:highlight>
                <a:srgbClr val="FFFFFF"/>
              </a:highlight>
              <a:latin typeface="Microsoft Yahei"/>
              <a:ea typeface="Microsoft Yahei"/>
              <a:cs typeface="Microsoft Yahei"/>
              <a:sym typeface="Microsoft Yahei"/>
            </a:endParaRPr>
          </a:p>
          <a:p>
            <a:pPr indent="-304800" lvl="0" marL="457200" rtl="0" algn="l">
              <a:lnSpc>
                <a:spcPct val="170454"/>
              </a:lnSpc>
              <a:spcBef>
                <a:spcPts val="1000"/>
              </a:spcBef>
              <a:spcAft>
                <a:spcPts val="0"/>
              </a:spcAft>
              <a:buClr>
                <a:schemeClr val="dk1"/>
              </a:buClr>
              <a:buSzPts val="1200"/>
              <a:buFont typeface="Microsoft Yahei"/>
              <a:buAutoNum type="arabicPeriod"/>
            </a:pPr>
            <a:r>
              <a:rPr lang="en" sz="1200">
                <a:solidFill>
                  <a:schemeClr val="dk1"/>
                </a:solidFill>
                <a:highlight>
                  <a:srgbClr val="FFFFFF"/>
                </a:highlight>
                <a:latin typeface="Microsoft Yahei"/>
                <a:ea typeface="Microsoft Yahei"/>
                <a:cs typeface="Microsoft Yahei"/>
                <a:sym typeface="Microsoft Yahei"/>
              </a:rPr>
              <a:t>根节点（Root）不包含字符，除根节点外的每一个节点都仅包含一个字符；</a:t>
            </a:r>
            <a:endParaRPr sz="1200">
              <a:solidFill>
                <a:schemeClr val="dk1"/>
              </a:solidFill>
              <a:highlight>
                <a:srgbClr val="FFFFFF"/>
              </a:highlight>
              <a:latin typeface="Microsoft Yahei"/>
              <a:ea typeface="Microsoft Yahei"/>
              <a:cs typeface="Microsoft Yahei"/>
              <a:sym typeface="Microsoft Yahei"/>
            </a:endParaRPr>
          </a:p>
          <a:p>
            <a:pPr indent="-304800" lvl="0" marL="457200" rtl="0" algn="l">
              <a:lnSpc>
                <a:spcPct val="170454"/>
              </a:lnSpc>
              <a:spcBef>
                <a:spcPts val="0"/>
              </a:spcBef>
              <a:spcAft>
                <a:spcPts val="0"/>
              </a:spcAft>
              <a:buClr>
                <a:schemeClr val="dk1"/>
              </a:buClr>
              <a:buSzPts val="1200"/>
              <a:buFont typeface="Microsoft Yahei"/>
              <a:buAutoNum type="arabicPeriod"/>
            </a:pPr>
            <a:r>
              <a:rPr lang="en" sz="1200">
                <a:solidFill>
                  <a:schemeClr val="dk1"/>
                </a:solidFill>
                <a:highlight>
                  <a:srgbClr val="FFFFFF"/>
                </a:highlight>
                <a:latin typeface="Microsoft Yahei"/>
                <a:ea typeface="Microsoft Yahei"/>
                <a:cs typeface="Microsoft Yahei"/>
                <a:sym typeface="Microsoft Yahei"/>
              </a:rPr>
              <a:t>从根节点到某一节点路径上所经过的字符连接起来，即为该节点对应的字符串；</a:t>
            </a:r>
            <a:endParaRPr sz="1200">
              <a:solidFill>
                <a:schemeClr val="dk1"/>
              </a:solidFill>
              <a:highlight>
                <a:srgbClr val="FFFFFF"/>
              </a:highlight>
              <a:latin typeface="Microsoft Yahei"/>
              <a:ea typeface="Microsoft Yahei"/>
              <a:cs typeface="Microsoft Yahei"/>
              <a:sym typeface="Microsoft Yahei"/>
            </a:endParaRPr>
          </a:p>
          <a:p>
            <a:pPr indent="-304800" lvl="0" marL="457200" rtl="0" algn="l">
              <a:lnSpc>
                <a:spcPct val="170454"/>
              </a:lnSpc>
              <a:spcBef>
                <a:spcPts val="0"/>
              </a:spcBef>
              <a:spcAft>
                <a:spcPts val="0"/>
              </a:spcAft>
              <a:buClr>
                <a:schemeClr val="dk1"/>
              </a:buClr>
              <a:buSzPts val="1200"/>
              <a:buFont typeface="Microsoft Yahei"/>
              <a:buAutoNum type="arabicPeriod"/>
            </a:pPr>
            <a:r>
              <a:rPr lang="en" sz="1200">
                <a:solidFill>
                  <a:schemeClr val="dk1"/>
                </a:solidFill>
                <a:highlight>
                  <a:srgbClr val="FFFFFF"/>
                </a:highlight>
                <a:latin typeface="Microsoft Yahei"/>
                <a:ea typeface="Microsoft Yahei"/>
                <a:cs typeface="Microsoft Yahei"/>
                <a:sym typeface="Microsoft Yahei"/>
              </a:rPr>
              <a:t>任意节点的所有子节点所包含的字符都不相同；</a:t>
            </a:r>
            <a:endParaRPr sz="1200">
              <a:solidFill>
                <a:schemeClr val="dk1"/>
              </a:solidFill>
              <a:highlight>
                <a:srgbClr val="FFFFFF"/>
              </a:highlight>
              <a:latin typeface="Microsoft Yahei"/>
              <a:ea typeface="Microsoft Yahei"/>
              <a:cs typeface="Microsoft Yahei"/>
              <a:sym typeface="Microsoft Yahei"/>
            </a:endParaRPr>
          </a:p>
          <a:p>
            <a:pPr indent="0" lvl="0" marL="0" rtl="0" algn="l">
              <a:spcBef>
                <a:spcPts val="0"/>
              </a:spcBef>
              <a:spcAft>
                <a:spcPts val="0"/>
              </a:spcAft>
              <a:buNone/>
            </a:pPr>
            <a:r>
              <a:t/>
            </a:r>
            <a:endParaRPr/>
          </a:p>
        </p:txBody>
      </p:sp>
      <p:pic>
        <p:nvPicPr>
          <p:cNvPr id="117" name="Google Shape;117;p27"/>
          <p:cNvPicPr preferRelativeResize="0"/>
          <p:nvPr/>
        </p:nvPicPr>
        <p:blipFill>
          <a:blip r:embed="rId3">
            <a:alphaModFix/>
          </a:blip>
          <a:stretch>
            <a:fillRect/>
          </a:stretch>
        </p:blipFill>
        <p:spPr>
          <a:xfrm>
            <a:off x="5613275" y="1084575"/>
            <a:ext cx="2648724" cy="4058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cases</a:t>
            </a:r>
            <a:endParaRPr/>
          </a:p>
        </p:txBody>
      </p:sp>
      <p:pic>
        <p:nvPicPr>
          <p:cNvPr id="123" name="Google Shape;123;p28"/>
          <p:cNvPicPr preferRelativeResize="0"/>
          <p:nvPr/>
        </p:nvPicPr>
        <p:blipFill>
          <a:blip r:embed="rId3">
            <a:alphaModFix/>
          </a:blip>
          <a:stretch>
            <a:fillRect/>
          </a:stretch>
        </p:blipFill>
        <p:spPr>
          <a:xfrm>
            <a:off x="152400" y="1170125"/>
            <a:ext cx="4050449" cy="1102900"/>
          </a:xfrm>
          <a:prstGeom prst="rect">
            <a:avLst/>
          </a:prstGeom>
          <a:noFill/>
          <a:ln>
            <a:noFill/>
          </a:ln>
        </p:spPr>
      </p:pic>
      <p:pic>
        <p:nvPicPr>
          <p:cNvPr id="124" name="Google Shape;124;p28"/>
          <p:cNvPicPr preferRelativeResize="0"/>
          <p:nvPr/>
        </p:nvPicPr>
        <p:blipFill>
          <a:blip r:embed="rId4">
            <a:alphaModFix/>
          </a:blip>
          <a:stretch>
            <a:fillRect/>
          </a:stretch>
        </p:blipFill>
        <p:spPr>
          <a:xfrm>
            <a:off x="4154600" y="2571750"/>
            <a:ext cx="5028378" cy="2565674"/>
          </a:xfrm>
          <a:prstGeom prst="rect">
            <a:avLst/>
          </a:prstGeom>
          <a:noFill/>
          <a:ln>
            <a:noFill/>
          </a:ln>
        </p:spPr>
      </p:pic>
      <p:pic>
        <p:nvPicPr>
          <p:cNvPr id="125" name="Google Shape;125;p28"/>
          <p:cNvPicPr preferRelativeResize="0"/>
          <p:nvPr/>
        </p:nvPicPr>
        <p:blipFill>
          <a:blip r:embed="rId5">
            <a:alphaModFix/>
          </a:blip>
          <a:stretch>
            <a:fillRect/>
          </a:stretch>
        </p:blipFill>
        <p:spPr>
          <a:xfrm>
            <a:off x="4154600" y="123625"/>
            <a:ext cx="3208028" cy="2370899"/>
          </a:xfrm>
          <a:prstGeom prst="rect">
            <a:avLst/>
          </a:prstGeom>
          <a:noFill/>
          <a:ln>
            <a:noFill/>
          </a:ln>
        </p:spPr>
      </p:pic>
      <p:pic>
        <p:nvPicPr>
          <p:cNvPr id="126" name="Google Shape;126;p28"/>
          <p:cNvPicPr preferRelativeResize="0"/>
          <p:nvPr/>
        </p:nvPicPr>
        <p:blipFill>
          <a:blip r:embed="rId6">
            <a:alphaModFix/>
          </a:blip>
          <a:stretch>
            <a:fillRect/>
          </a:stretch>
        </p:blipFill>
        <p:spPr>
          <a:xfrm>
            <a:off x="152403" y="2345558"/>
            <a:ext cx="3658421" cy="1867433"/>
          </a:xfrm>
          <a:prstGeom prst="rect">
            <a:avLst/>
          </a:prstGeom>
          <a:noFill/>
          <a:ln>
            <a:noFill/>
          </a:ln>
        </p:spPr>
      </p:pic>
      <p:pic>
        <p:nvPicPr>
          <p:cNvPr id="127" name="Google Shape;127;p28"/>
          <p:cNvPicPr preferRelativeResize="0"/>
          <p:nvPr/>
        </p:nvPicPr>
        <p:blipFill>
          <a:blip r:embed="rId7">
            <a:alphaModFix/>
          </a:blip>
          <a:stretch>
            <a:fillRect/>
          </a:stretch>
        </p:blipFill>
        <p:spPr>
          <a:xfrm>
            <a:off x="0" y="4433025"/>
            <a:ext cx="5306924" cy="704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9"/>
          <p:cNvSpPr txBox="1"/>
          <p:nvPr>
            <p:ph type="title"/>
          </p:nvPr>
        </p:nvSpPr>
        <p:spPr>
          <a:xfrm>
            <a:off x="311700" y="445025"/>
            <a:ext cx="1119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模板</a:t>
            </a:r>
            <a:endParaRPr/>
          </a:p>
        </p:txBody>
      </p:sp>
      <p:sp>
        <p:nvSpPr>
          <p:cNvPr id="133" name="Google Shape;133;p29"/>
          <p:cNvSpPr txBox="1"/>
          <p:nvPr/>
        </p:nvSpPr>
        <p:spPr>
          <a:xfrm>
            <a:off x="240175" y="1420975"/>
            <a:ext cx="2761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常用method</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addWord(String word)</a:t>
            </a:r>
            <a:endParaRPr/>
          </a:p>
          <a:p>
            <a:pPr indent="-317500" lvl="0" marL="457200" rtl="0" algn="l">
              <a:spcBef>
                <a:spcPts val="0"/>
              </a:spcBef>
              <a:spcAft>
                <a:spcPts val="0"/>
              </a:spcAft>
              <a:buSzPts val="1400"/>
              <a:buAutoNum type="arabicPeriod"/>
            </a:pPr>
            <a:r>
              <a:rPr lang="en"/>
              <a:t>search(String word)</a:t>
            </a:r>
            <a:endParaRPr/>
          </a:p>
          <a:p>
            <a:pPr indent="-317500" lvl="0" marL="457200" rtl="0" algn="l">
              <a:spcBef>
                <a:spcPts val="0"/>
              </a:spcBef>
              <a:spcAft>
                <a:spcPts val="0"/>
              </a:spcAft>
              <a:buSzPts val="1400"/>
              <a:buAutoNum type="arabicPeriod"/>
            </a:pPr>
            <a:r>
              <a:rPr lang="en"/>
              <a:t>searchPrefix(String prefix)</a:t>
            </a:r>
            <a:endParaRPr/>
          </a:p>
        </p:txBody>
      </p:sp>
      <p:pic>
        <p:nvPicPr>
          <p:cNvPr id="134" name="Google Shape;134;p29"/>
          <p:cNvPicPr preferRelativeResize="0"/>
          <p:nvPr/>
        </p:nvPicPr>
        <p:blipFill>
          <a:blip r:embed="rId3">
            <a:alphaModFix/>
          </a:blip>
          <a:stretch>
            <a:fillRect/>
          </a:stretch>
        </p:blipFill>
        <p:spPr>
          <a:xfrm>
            <a:off x="3252924" y="0"/>
            <a:ext cx="5891076" cy="5143500"/>
          </a:xfrm>
          <a:prstGeom prst="rect">
            <a:avLst/>
          </a:prstGeom>
          <a:noFill/>
          <a:ln>
            <a:noFill/>
          </a:ln>
        </p:spPr>
      </p:pic>
      <p:pic>
        <p:nvPicPr>
          <p:cNvPr id="135" name="Google Shape;135;p29"/>
          <p:cNvPicPr preferRelativeResize="0"/>
          <p:nvPr/>
        </p:nvPicPr>
        <p:blipFill>
          <a:blip r:embed="rId4">
            <a:alphaModFix/>
          </a:blip>
          <a:stretch>
            <a:fillRect/>
          </a:stretch>
        </p:blipFill>
        <p:spPr>
          <a:xfrm>
            <a:off x="0" y="3330055"/>
            <a:ext cx="3252924" cy="181344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30"/>
          <p:cNvPicPr preferRelativeResize="0"/>
          <p:nvPr/>
        </p:nvPicPr>
        <p:blipFill>
          <a:blip r:embed="rId3">
            <a:alphaModFix/>
          </a:blip>
          <a:stretch>
            <a:fillRect/>
          </a:stretch>
        </p:blipFill>
        <p:spPr>
          <a:xfrm>
            <a:off x="0" y="0"/>
            <a:ext cx="3350924" cy="5143501"/>
          </a:xfrm>
          <a:prstGeom prst="rect">
            <a:avLst/>
          </a:prstGeom>
          <a:noFill/>
          <a:ln>
            <a:noFill/>
          </a:ln>
        </p:spPr>
      </p:pic>
      <p:pic>
        <p:nvPicPr>
          <p:cNvPr id="141" name="Google Shape;141;p30"/>
          <p:cNvPicPr preferRelativeResize="0"/>
          <p:nvPr/>
        </p:nvPicPr>
        <p:blipFill>
          <a:blip r:embed="rId4">
            <a:alphaModFix/>
          </a:blip>
          <a:stretch>
            <a:fillRect/>
          </a:stretch>
        </p:blipFill>
        <p:spPr>
          <a:xfrm>
            <a:off x="4637599" y="0"/>
            <a:ext cx="4506403" cy="4838699"/>
          </a:xfrm>
          <a:prstGeom prst="rect">
            <a:avLst/>
          </a:prstGeom>
          <a:noFill/>
          <a:ln>
            <a:noFill/>
          </a:ln>
        </p:spPr>
      </p:pic>
      <p:pic>
        <p:nvPicPr>
          <p:cNvPr id="142" name="Google Shape;142;p30"/>
          <p:cNvPicPr preferRelativeResize="0"/>
          <p:nvPr/>
        </p:nvPicPr>
        <p:blipFill>
          <a:blip r:embed="rId5">
            <a:alphaModFix/>
          </a:blip>
          <a:stretch>
            <a:fillRect/>
          </a:stretch>
        </p:blipFill>
        <p:spPr>
          <a:xfrm>
            <a:off x="1766950" y="1509975"/>
            <a:ext cx="2831424" cy="1420925"/>
          </a:xfrm>
          <a:prstGeom prst="rect">
            <a:avLst/>
          </a:prstGeom>
          <a:noFill/>
          <a:ln>
            <a:noFill/>
          </a:ln>
        </p:spPr>
      </p:pic>
      <p:pic>
        <p:nvPicPr>
          <p:cNvPr id="143" name="Google Shape;143;p30"/>
          <p:cNvPicPr preferRelativeResize="0"/>
          <p:nvPr/>
        </p:nvPicPr>
        <p:blipFill>
          <a:blip r:embed="rId6">
            <a:alphaModFix/>
          </a:blip>
          <a:stretch>
            <a:fillRect/>
          </a:stretch>
        </p:blipFill>
        <p:spPr>
          <a:xfrm>
            <a:off x="2429975" y="3722625"/>
            <a:ext cx="2168400" cy="1389450"/>
          </a:xfrm>
          <a:prstGeom prst="rect">
            <a:avLst/>
          </a:prstGeom>
          <a:noFill/>
          <a:ln>
            <a:noFill/>
          </a:ln>
        </p:spPr>
      </p:pic>
      <p:sp>
        <p:nvSpPr>
          <p:cNvPr id="144" name="Google Shape;144;p30"/>
          <p:cNvSpPr txBox="1"/>
          <p:nvPr/>
        </p:nvSpPr>
        <p:spPr>
          <a:xfrm>
            <a:off x="6659800" y="4587725"/>
            <a:ext cx="222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使用ending word模板</a:t>
            </a:r>
            <a:endParaRPr/>
          </a:p>
        </p:txBody>
      </p:sp>
      <p:pic>
        <p:nvPicPr>
          <p:cNvPr id="145" name="Google Shape;145;p30"/>
          <p:cNvPicPr preferRelativeResize="0"/>
          <p:nvPr/>
        </p:nvPicPr>
        <p:blipFill>
          <a:blip r:embed="rId7">
            <a:alphaModFix/>
          </a:blip>
          <a:stretch>
            <a:fillRect/>
          </a:stretch>
        </p:blipFill>
        <p:spPr>
          <a:xfrm>
            <a:off x="7613319" y="4063419"/>
            <a:ext cx="1214050" cy="480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31"/>
          <p:cNvPicPr preferRelativeResize="0"/>
          <p:nvPr/>
        </p:nvPicPr>
        <p:blipFill>
          <a:blip r:embed="rId3">
            <a:alphaModFix/>
          </a:blip>
          <a:stretch>
            <a:fillRect/>
          </a:stretch>
        </p:blipFill>
        <p:spPr>
          <a:xfrm>
            <a:off x="0" y="0"/>
            <a:ext cx="3350924" cy="5143501"/>
          </a:xfrm>
          <a:prstGeom prst="rect">
            <a:avLst/>
          </a:prstGeom>
          <a:noFill/>
          <a:ln>
            <a:noFill/>
          </a:ln>
        </p:spPr>
      </p:pic>
      <p:pic>
        <p:nvPicPr>
          <p:cNvPr id="151" name="Google Shape;151;p31"/>
          <p:cNvPicPr preferRelativeResize="0"/>
          <p:nvPr/>
        </p:nvPicPr>
        <p:blipFill>
          <a:blip r:embed="rId4">
            <a:alphaModFix/>
          </a:blip>
          <a:stretch>
            <a:fillRect/>
          </a:stretch>
        </p:blipFill>
        <p:spPr>
          <a:xfrm>
            <a:off x="5151428" y="0"/>
            <a:ext cx="3992573" cy="5143501"/>
          </a:xfrm>
          <a:prstGeom prst="rect">
            <a:avLst/>
          </a:prstGeom>
          <a:noFill/>
          <a:ln>
            <a:noFill/>
          </a:ln>
        </p:spPr>
      </p:pic>
      <p:sp>
        <p:nvSpPr>
          <p:cNvPr id="152" name="Google Shape;152;p31"/>
          <p:cNvSpPr txBox="1"/>
          <p:nvPr/>
        </p:nvSpPr>
        <p:spPr>
          <a:xfrm>
            <a:off x="2663500" y="3979525"/>
            <a:ext cx="2118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或者使用boolean模板</a:t>
            </a:r>
            <a:endParaRPr/>
          </a:p>
          <a:p>
            <a:pPr indent="0" lvl="0" marL="0" rtl="0" algn="l">
              <a:spcBef>
                <a:spcPts val="0"/>
              </a:spcBef>
              <a:spcAft>
                <a:spcPts val="0"/>
              </a:spcAft>
              <a:buNone/>
            </a:pPr>
            <a:r>
              <a:rPr lang="en"/>
              <a:t>因为在过程中传了str下去，所以有点变慢了</a:t>
            </a:r>
            <a:endParaRPr/>
          </a:p>
        </p:txBody>
      </p:sp>
      <p:pic>
        <p:nvPicPr>
          <p:cNvPr id="153" name="Google Shape;153;p31"/>
          <p:cNvPicPr preferRelativeResize="0"/>
          <p:nvPr/>
        </p:nvPicPr>
        <p:blipFill>
          <a:blip r:embed="rId5">
            <a:alphaModFix/>
          </a:blip>
          <a:stretch>
            <a:fillRect/>
          </a:stretch>
        </p:blipFill>
        <p:spPr>
          <a:xfrm>
            <a:off x="2569125" y="4760725"/>
            <a:ext cx="2431075" cy="298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32"/>
          <p:cNvPicPr preferRelativeResize="0"/>
          <p:nvPr/>
        </p:nvPicPr>
        <p:blipFill>
          <a:blip r:embed="rId3">
            <a:alphaModFix/>
          </a:blip>
          <a:stretch>
            <a:fillRect/>
          </a:stretch>
        </p:blipFill>
        <p:spPr>
          <a:xfrm>
            <a:off x="0" y="0"/>
            <a:ext cx="3434251" cy="2531251"/>
          </a:xfrm>
          <a:prstGeom prst="rect">
            <a:avLst/>
          </a:prstGeom>
          <a:noFill/>
          <a:ln>
            <a:noFill/>
          </a:ln>
        </p:spPr>
      </p:pic>
      <p:pic>
        <p:nvPicPr>
          <p:cNvPr id="159" name="Google Shape;159;p32"/>
          <p:cNvPicPr preferRelativeResize="0"/>
          <p:nvPr/>
        </p:nvPicPr>
        <p:blipFill>
          <a:blip r:embed="rId4">
            <a:alphaModFix/>
          </a:blip>
          <a:stretch>
            <a:fillRect/>
          </a:stretch>
        </p:blipFill>
        <p:spPr>
          <a:xfrm>
            <a:off x="0" y="2443350"/>
            <a:ext cx="2689725" cy="2700150"/>
          </a:xfrm>
          <a:prstGeom prst="rect">
            <a:avLst/>
          </a:prstGeom>
          <a:noFill/>
          <a:ln>
            <a:noFill/>
          </a:ln>
        </p:spPr>
      </p:pic>
      <p:pic>
        <p:nvPicPr>
          <p:cNvPr id="160" name="Google Shape;160;p32"/>
          <p:cNvPicPr preferRelativeResize="0"/>
          <p:nvPr/>
        </p:nvPicPr>
        <p:blipFill>
          <a:blip r:embed="rId5">
            <a:alphaModFix/>
          </a:blip>
          <a:stretch>
            <a:fillRect/>
          </a:stretch>
        </p:blipFill>
        <p:spPr>
          <a:xfrm>
            <a:off x="2339200" y="3775049"/>
            <a:ext cx="3046501" cy="1274075"/>
          </a:xfrm>
          <a:prstGeom prst="rect">
            <a:avLst/>
          </a:prstGeom>
          <a:noFill/>
          <a:ln>
            <a:noFill/>
          </a:ln>
        </p:spPr>
      </p:pic>
      <p:pic>
        <p:nvPicPr>
          <p:cNvPr id="161" name="Google Shape;161;p32"/>
          <p:cNvPicPr preferRelativeResize="0"/>
          <p:nvPr/>
        </p:nvPicPr>
        <p:blipFill>
          <a:blip r:embed="rId6">
            <a:alphaModFix/>
          </a:blip>
          <a:stretch>
            <a:fillRect/>
          </a:stretch>
        </p:blipFill>
        <p:spPr>
          <a:xfrm>
            <a:off x="2622000" y="2316575"/>
            <a:ext cx="2805624" cy="1490811"/>
          </a:xfrm>
          <a:prstGeom prst="rect">
            <a:avLst/>
          </a:prstGeom>
          <a:noFill/>
          <a:ln>
            <a:noFill/>
          </a:ln>
        </p:spPr>
      </p:pic>
      <p:pic>
        <p:nvPicPr>
          <p:cNvPr id="162" name="Google Shape;162;p32"/>
          <p:cNvPicPr preferRelativeResize="0"/>
          <p:nvPr/>
        </p:nvPicPr>
        <p:blipFill>
          <a:blip r:embed="rId7">
            <a:alphaModFix/>
          </a:blip>
          <a:stretch>
            <a:fillRect/>
          </a:stretch>
        </p:blipFill>
        <p:spPr>
          <a:xfrm>
            <a:off x="5427625" y="0"/>
            <a:ext cx="3716376" cy="4959821"/>
          </a:xfrm>
          <a:prstGeom prst="rect">
            <a:avLst/>
          </a:prstGeom>
          <a:noFill/>
          <a:ln>
            <a:noFill/>
          </a:ln>
        </p:spPr>
      </p:pic>
      <p:sp>
        <p:nvSpPr>
          <p:cNvPr id="163" name="Google Shape;163;p32"/>
          <p:cNvSpPr txBox="1"/>
          <p:nvPr/>
        </p:nvSpPr>
        <p:spPr>
          <a:xfrm>
            <a:off x="3685900" y="2396100"/>
            <a:ext cx="4509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name</a:t>
            </a:r>
            <a:endParaRPr sz="600"/>
          </a:p>
        </p:txBody>
      </p:sp>
      <p:sp>
        <p:nvSpPr>
          <p:cNvPr id="164" name="Google Shape;164;p32"/>
          <p:cNvSpPr txBox="1"/>
          <p:nvPr/>
        </p:nvSpPr>
        <p:spPr>
          <a:xfrm>
            <a:off x="4908600" y="2571750"/>
            <a:ext cx="4509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name</a:t>
            </a:r>
            <a:endParaRPr sz="600"/>
          </a:p>
        </p:txBody>
      </p:sp>
      <p:sp>
        <p:nvSpPr>
          <p:cNvPr id="165" name="Google Shape;165;p32"/>
          <p:cNvSpPr txBox="1"/>
          <p:nvPr/>
        </p:nvSpPr>
        <p:spPr>
          <a:xfrm>
            <a:off x="4882375" y="3278250"/>
            <a:ext cx="4509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name</a:t>
            </a:r>
            <a:endParaRPr sz="600"/>
          </a:p>
        </p:txBody>
      </p:sp>
      <p:sp>
        <p:nvSpPr>
          <p:cNvPr id="166" name="Google Shape;166;p32"/>
          <p:cNvSpPr txBox="1"/>
          <p:nvPr/>
        </p:nvSpPr>
        <p:spPr>
          <a:xfrm>
            <a:off x="4305650" y="3278250"/>
            <a:ext cx="4509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name</a:t>
            </a:r>
            <a:endParaRPr sz="600"/>
          </a:p>
        </p:txBody>
      </p:sp>
      <p:sp>
        <p:nvSpPr>
          <p:cNvPr id="167" name="Google Shape;167;p32"/>
          <p:cNvSpPr txBox="1"/>
          <p:nvPr/>
        </p:nvSpPr>
        <p:spPr>
          <a:xfrm>
            <a:off x="3921850" y="3189475"/>
            <a:ext cx="4509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name</a:t>
            </a:r>
            <a:endParaRPr sz="600"/>
          </a:p>
        </p:txBody>
      </p:sp>
      <p:sp>
        <p:nvSpPr>
          <p:cNvPr id="168" name="Google Shape;168;p32"/>
          <p:cNvSpPr txBox="1"/>
          <p:nvPr/>
        </p:nvSpPr>
        <p:spPr>
          <a:xfrm>
            <a:off x="2961325" y="3132150"/>
            <a:ext cx="4509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name</a:t>
            </a:r>
            <a:endParaRPr sz="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33"/>
          <p:cNvPicPr preferRelativeResize="0"/>
          <p:nvPr/>
        </p:nvPicPr>
        <p:blipFill>
          <a:blip r:embed="rId3">
            <a:alphaModFix/>
          </a:blip>
          <a:stretch>
            <a:fillRect/>
          </a:stretch>
        </p:blipFill>
        <p:spPr>
          <a:xfrm>
            <a:off x="528932" y="0"/>
            <a:ext cx="8086134" cy="5143499"/>
          </a:xfrm>
          <a:prstGeom prst="rect">
            <a:avLst/>
          </a:prstGeom>
          <a:noFill/>
          <a:ln>
            <a:noFill/>
          </a:ln>
        </p:spPr>
      </p:pic>
      <p:sp>
        <p:nvSpPr>
          <p:cNvPr id="174" name="Google Shape;174;p33"/>
          <p:cNvSpPr txBox="1"/>
          <p:nvPr/>
        </p:nvSpPr>
        <p:spPr>
          <a:xfrm>
            <a:off x="5185150" y="2972675"/>
            <a:ext cx="1019100" cy="35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HashMap</a:t>
            </a:r>
            <a:endParaRPr/>
          </a:p>
        </p:txBody>
      </p:sp>
      <p:sp>
        <p:nvSpPr>
          <p:cNvPr id="175" name="Google Shape;175;p33"/>
          <p:cNvSpPr txBox="1"/>
          <p:nvPr/>
        </p:nvSpPr>
        <p:spPr>
          <a:xfrm>
            <a:off x="6304300" y="2922650"/>
            <a:ext cx="2839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rPr>
              <a:t>初始化16size, </a:t>
            </a:r>
            <a:r>
              <a:rPr lang="en" sz="1300"/>
              <a:t>resize 0</a:t>
            </a:r>
            <a:r>
              <a:rPr lang="en" sz="1300">
                <a:solidFill>
                  <a:schemeClr val="dk1"/>
                </a:solidFill>
              </a:rPr>
              <a:t>.75load factor,</a:t>
            </a:r>
            <a:r>
              <a:rPr lang="en" sz="1300"/>
              <a:t> 链表8size, 大于则切换红黑树</a:t>
            </a:r>
            <a:endParaRPr sz="1300"/>
          </a:p>
        </p:txBody>
      </p:sp>
      <p:sp>
        <p:nvSpPr>
          <p:cNvPr id="176" name="Google Shape;176;p33"/>
          <p:cNvSpPr txBox="1"/>
          <p:nvPr/>
        </p:nvSpPr>
        <p:spPr>
          <a:xfrm>
            <a:off x="5033425" y="2271550"/>
            <a:ext cx="377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这里用hashmap是省空间但是”变慢”了一点点</a:t>
            </a:r>
            <a:endParaRPr/>
          </a:p>
        </p:txBody>
      </p:sp>
      <p:pic>
        <p:nvPicPr>
          <p:cNvPr id="177" name="Google Shape;177;p33"/>
          <p:cNvPicPr preferRelativeResize="0"/>
          <p:nvPr/>
        </p:nvPicPr>
        <p:blipFill>
          <a:blip r:embed="rId4">
            <a:alphaModFix/>
          </a:blip>
          <a:stretch>
            <a:fillRect/>
          </a:stretch>
        </p:blipFill>
        <p:spPr>
          <a:xfrm>
            <a:off x="5033425" y="3533994"/>
            <a:ext cx="4110677" cy="1609506"/>
          </a:xfrm>
          <a:prstGeom prst="rect">
            <a:avLst/>
          </a:prstGeom>
          <a:noFill/>
          <a:ln>
            <a:noFill/>
          </a:ln>
        </p:spPr>
      </p:pic>
      <p:sp>
        <p:nvSpPr>
          <p:cNvPr id="178" name="Google Shape;178;p33"/>
          <p:cNvSpPr txBox="1"/>
          <p:nvPr/>
        </p:nvSpPr>
        <p:spPr>
          <a:xfrm>
            <a:off x="2396100" y="2302450"/>
            <a:ext cx="2695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hlink"/>
                </a:solidFill>
                <a:hlinkClick r:id="rId5"/>
              </a:rPr>
              <a:t>Double Array Trie - 张朝阳- 博客园</a:t>
            </a:r>
            <a:r>
              <a:rPr lang="en" sz="1200">
                <a:solidFill>
                  <a:schemeClr val="dk1"/>
                </a:solidFill>
              </a:rPr>
              <a:t> </a:t>
            </a:r>
            <a:endParaRPr sz="4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